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92362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2178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08826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30448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91515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86537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52829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91832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7490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911177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34330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8964-ED69-4367-BAC9-43DA5D341376}" type="datetimeFigureOut">
              <a:rPr lang="it-IT" smtClean="0"/>
              <a:t>04/08/2018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5993-0C36-4230-85DD-B6A62B5AA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31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074" y="649251"/>
            <a:ext cx="54703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ricco stolto</a:t>
            </a:r>
          </a:p>
          <a:p>
            <a:pPr marL="449263" indent="-449263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ladro</a:t>
            </a:r>
          </a:p>
          <a:p>
            <a:pPr marL="449263" indent="-449263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bambini che giocano</a:t>
            </a:r>
          </a:p>
          <a:p>
            <a:pPr marL="449263" indent="-449263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portinaio</a:t>
            </a:r>
          </a:p>
          <a:p>
            <a:pPr marL="449263" indent="-449263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maggiordomo</a:t>
            </a:r>
          </a:p>
          <a:p>
            <a:pPr marL="449263" indent="-449263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talenti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98432" y="649251"/>
            <a:ext cx="6096000" cy="25391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lvl="0" indent="-176213">
              <a:spcBef>
                <a:spcPts val="600"/>
              </a:spcBef>
              <a:buFont typeface="+mj-lt"/>
              <a:buAutoNum type="arabicPeriod" startAt="7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cattivi vignaioli</a:t>
            </a:r>
          </a:p>
          <a:p>
            <a:pPr marL="449263" lvl="0" indent="-176213">
              <a:spcBef>
                <a:spcPts val="600"/>
              </a:spcBef>
              <a:buFont typeface="+mj-lt"/>
              <a:buAutoNum type="arabicPeriod" startAt="7"/>
            </a:pP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grande festa</a:t>
            </a:r>
          </a:p>
          <a:p>
            <a:pPr marL="449263" lvl="0" indent="-273050">
              <a:spcBef>
                <a:spcPts val="600"/>
              </a:spcBef>
              <a:buFont typeface="+mj-lt"/>
              <a:buAutoNum type="arabicPeriod" startAt="7"/>
            </a:pP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dieci vergini</a:t>
            </a:r>
          </a:p>
          <a:p>
            <a:pPr marL="449263" lvl="0" indent="-449263">
              <a:spcBef>
                <a:spcPts val="600"/>
              </a:spcBef>
              <a:buFont typeface="+mj-lt"/>
              <a:buAutoNum type="arabicPeriod" startAt="7"/>
            </a:pP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fico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90866" y="133725"/>
            <a:ext cx="6769766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300"/>
              </a:lnSpc>
            </a:pP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PARABOLE DELL’IMMINENZA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554361" y="5037221"/>
            <a:ext cx="8637638" cy="1820779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8074" y="4334876"/>
            <a:ext cx="9388642" cy="243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0" indent="-449263">
              <a:lnSpc>
                <a:spcPts val="3300"/>
              </a:lnSpc>
              <a:buFont typeface="+mj-lt"/>
              <a:buAutoNum type="arabicPeriod"/>
            </a:pPr>
            <a:endParaRPr lang="it-IT" sz="36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ts val="3300"/>
              </a:lnSpc>
            </a:pP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PARABOLE DELL’ATTESA</a:t>
            </a:r>
          </a:p>
          <a:p>
            <a:pPr marL="742950" lvl="0" indent="-742950" algn="just">
              <a:lnSpc>
                <a:spcPts val="3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zizzania</a:t>
            </a:r>
          </a:p>
          <a:p>
            <a:pPr marL="742950" lvl="0" indent="-742950" algn="just">
              <a:lnSpc>
                <a:spcPts val="3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rete</a:t>
            </a:r>
          </a:p>
          <a:p>
            <a:pPr marL="742950" lvl="0" indent="-742950" algn="just">
              <a:lnSpc>
                <a:spcPts val="33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fico sterile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175910" y="2074996"/>
            <a:ext cx="5176683" cy="102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700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978877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GRANDE FESTA (CENA) – </a:t>
            </a:r>
          </a:p>
          <a:p>
            <a:pPr lvl="0" algn="ctr"/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 14.15-24 </a:t>
            </a:r>
          </a:p>
          <a:p>
            <a:pPr marL="1976438" lvl="5" algn="just"/>
            <a:r>
              <a:rPr lang="it-IT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 festa disprezzata)</a:t>
            </a:r>
          </a:p>
          <a:p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15</a:t>
            </a: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beato chi vivrà nel regno di Dio: vorresti essere tu là?</a:t>
            </a:r>
          </a:p>
          <a:p>
            <a:pPr lvl="0"/>
            <a:endParaRPr lang="it-IT" sz="36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/>
            <a:endParaRPr lang="it-IT" sz="36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/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ELEMENTI PORTANTI</a:t>
            </a:r>
          </a:p>
          <a:p>
            <a:pPr marL="742950" lvl="0" indent="-742950">
              <a:spcBef>
                <a:spcPts val="600"/>
              </a:spcBef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L’uomo ricco che </a:t>
            </a:r>
          </a:p>
          <a:p>
            <a:pPr marL="811213" lvl="2">
              <a:spcBef>
                <a:spcPts val="600"/>
              </a:spcBef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 alla cena</a:t>
            </a:r>
          </a:p>
          <a:p>
            <a:pPr marL="742950" lvl="0" indent="-742950">
              <a:spcBef>
                <a:spcPts val="600"/>
              </a:spcBef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invitati</a:t>
            </a:r>
          </a:p>
          <a:p>
            <a:pPr marL="742950" lvl="0" indent="-742950">
              <a:spcBef>
                <a:spcPts val="600"/>
              </a:spcBef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servitore</a:t>
            </a:r>
            <a:endParaRPr lang="it-IT" sz="36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contrast="25000"/>
          </a:blip>
          <a:stretch>
            <a:fillRect/>
          </a:stretch>
        </p:blipFill>
        <p:spPr>
          <a:xfrm>
            <a:off x="7978877" y="-29497"/>
            <a:ext cx="4213123" cy="3773199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922" y="3864077"/>
            <a:ext cx="2536156" cy="274343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666034" y="4081551"/>
            <a:ext cx="986007" cy="406592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626131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1" y="2733794"/>
            <a:ext cx="1219200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lvl="1" indent="-265113">
              <a:buFont typeface="Arial" panose="020B0604020202020204" pitchFamily="34" charset="0"/>
              <a:buChar char="•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 senza discriminazione</a:t>
            </a:r>
          </a:p>
          <a:p>
            <a:pPr marL="722313" lvl="1" indent="-265113">
              <a:buFont typeface="Arial" panose="020B0604020202020204" pitchFamily="34" charset="0"/>
              <a:buChar char="•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Aspetta di essere onorato </a:t>
            </a: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dagli invitati: all’ora giusta dice loro 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«venite»!</a:t>
            </a:r>
          </a:p>
          <a:p>
            <a:pPr lvl="0">
              <a:spcBef>
                <a:spcPts val="1200"/>
              </a:spcBef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GLI INVITATI</a:t>
            </a:r>
          </a:p>
          <a:p>
            <a:pPr marL="442913" lvl="2"/>
            <a:r>
              <a:rPr lang="it-IT" sz="3600" b="1" spc="-25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tutti insolenti e </a:t>
            </a:r>
            <a:r>
              <a:rPr lang="it-IT" sz="3600" b="1" spc="-2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cercano scuse </a:t>
            </a:r>
          </a:p>
          <a:p>
            <a:pPr marL="442913" lvl="2"/>
            <a:r>
              <a:rPr lang="it-IT" sz="3600" b="1" spc="-2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non </a:t>
            </a:r>
            <a:r>
              <a:rPr lang="it-IT" sz="3600" b="1" spc="-25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presentarsi</a:t>
            </a:r>
            <a:r>
              <a:rPr lang="it-IT" sz="3600" b="1" spc="-25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quante</a:t>
            </a:r>
            <a:r>
              <a:rPr lang="it-IT" sz="3600" b="1" spc="-2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scuse </a:t>
            </a:r>
          </a:p>
          <a:p>
            <a:pPr marL="442913" lvl="2"/>
            <a:r>
              <a:rPr lang="it-IT" sz="3600" b="1" spc="-2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 non accogliere l’invito di Dio…</a:t>
            </a:r>
            <a:endParaRPr lang="it-IT" sz="3600" b="1" spc="-25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68727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>
              <a:buFont typeface="+mj-lt"/>
              <a:buAutoNum type="arabicPeriod"/>
            </a:pP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L’UOMO RICCO CHE INVITA ALLA FESTA</a:t>
            </a:r>
          </a:p>
          <a:p>
            <a:pPr marL="722313" lvl="1" indent="-265113">
              <a:buFont typeface="Arial" panose="020B0604020202020204" pitchFamily="34" charset="0"/>
              <a:buChar char="•"/>
            </a:pPr>
            <a:r>
              <a:rPr lang="it-IT" sz="3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 che invita alla grande festa nel Suo Regno celeste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1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11961" y="0"/>
            <a:ext cx="4980039" cy="331838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9000"/>
                    </a14:imgEffect>
                  </a14:imgLayer>
                </a14:imgProps>
              </a:ext>
            </a:extLst>
          </a:blip>
          <a:srcRect t="14445"/>
          <a:stretch/>
        </p:blipFill>
        <p:spPr>
          <a:xfrm>
            <a:off x="7211961" y="3937819"/>
            <a:ext cx="4980040" cy="292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677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29497"/>
            <a:ext cx="12192000" cy="690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it-IT" sz="3600" b="1" spc="-15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L’uomo del campo NON ha un motivo valido: </a:t>
            </a:r>
            <a:endParaRPr lang="it-IT" sz="3600" b="1" spc="-15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1">
              <a:lnSpc>
                <a:spcPts val="3500"/>
              </a:lnSpc>
            </a:pP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3600" b="1" spc="-15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 è una scusa</a:t>
            </a: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v 18</a:t>
            </a:r>
            <a:endParaRPr lang="it-IT" sz="3600" b="1" spc="-15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it-IT" sz="3600" b="1" spc="-2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compra un campo senza averlo visto?</a:t>
            </a:r>
          </a:p>
          <a:p>
            <a:pPr marL="1028700" lvl="1" indent="-5715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il campo l’ha già comprato potrà </a:t>
            </a:r>
          </a:p>
          <a:p>
            <a:pPr marL="1076325" lvl="3">
              <a:lnSpc>
                <a:spcPts val="3500"/>
              </a:lnSpc>
            </a:pP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vederlo anche domani: il campo resta là!</a:t>
            </a:r>
          </a:p>
          <a:p>
            <a:pPr marL="1028700" lvl="1" indent="-5715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Proprio di sera deve andare a vedere il campo? Di sera è buio!</a:t>
            </a:r>
          </a:p>
          <a:p>
            <a:pPr marL="1028700" lvl="1" indent="-5715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 disprezza l’invito e offende il Signore.</a:t>
            </a:r>
          </a:p>
          <a:p>
            <a:pPr marL="265113" indent="-265113">
              <a:lnSpc>
                <a:spcPts val="3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3600" b="1" spc="-2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L’uomo dei buoi NON ha un motivo</a:t>
            </a:r>
            <a:r>
              <a:rPr lang="it-IT" sz="3600" b="1" spc="-2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65113" lvl="1">
              <a:lnSpc>
                <a:spcPts val="3500"/>
              </a:lnSpc>
            </a:pPr>
            <a:r>
              <a:rPr lang="it-IT" sz="3600" b="1" spc="-2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valido: la sua è una scusa!</a:t>
            </a:r>
            <a:r>
              <a:rPr lang="it-IT" sz="3600" b="1" spc="-2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 19</a:t>
            </a:r>
            <a:endParaRPr lang="it-IT" sz="3600" b="1" spc="-2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lnSpc>
                <a:spcPts val="35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compra 10 buoi senza averli visti e provati?</a:t>
            </a:r>
          </a:p>
          <a:p>
            <a:pPr marL="1028700" lvl="1" indent="-5715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 buoi li ha già comprati potrà provarli domani!</a:t>
            </a:r>
          </a:p>
          <a:p>
            <a:pPr marL="1028700" lvl="1" indent="-5715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it-IT" sz="3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Proprio di sera deve andare a </a:t>
            </a: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provare i buoi? </a:t>
            </a:r>
            <a:r>
              <a:rPr lang="it-IT" sz="3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sera è buio!</a:t>
            </a:r>
          </a:p>
          <a:p>
            <a:pPr marL="1028700" lvl="1" indent="-5715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disprezza l’invito e offende il Signore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36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471" y="0"/>
            <a:ext cx="2782529" cy="184785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615" y="3878777"/>
            <a:ext cx="1282936" cy="74366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6551" y="3878777"/>
            <a:ext cx="1132474" cy="74366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930" y="3878777"/>
            <a:ext cx="1049254" cy="74366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6184" y="3878778"/>
            <a:ext cx="886971" cy="74366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3155" y="3878777"/>
            <a:ext cx="857908" cy="74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102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2192000" cy="6889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L’uomo del matrimonio NON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un </a:t>
            </a:r>
            <a:endParaRPr lang="it-IT" sz="36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1">
              <a:lnSpc>
                <a:spcPts val="3700"/>
              </a:lnSpc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valido: 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 è una scusa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v 20</a:t>
            </a:r>
            <a:endParaRPr lang="it-IT" sz="36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530225"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Certo non si è sposato oggi, altrimenti la </a:t>
            </a:r>
          </a:p>
          <a:p>
            <a:pPr marL="987425" lvl="1">
              <a:lnSpc>
                <a:spcPts val="3700"/>
              </a:lnSpc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festa la farebbe lui…</a:t>
            </a:r>
          </a:p>
          <a:p>
            <a:pPr marL="987425" lvl="1" indent="-530225"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 lo invita sa che è uno sposo novello: </a:t>
            </a:r>
          </a:p>
          <a:p>
            <a:pPr marL="987425" lvl="1">
              <a:lnSpc>
                <a:spcPts val="3700"/>
              </a:lnSpc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ci si sposa di nascosto!</a:t>
            </a:r>
          </a:p>
          <a:p>
            <a:pPr marL="987425" lvl="1" indent="-530225"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Potrebbe andare alla festa assieme alla moglie: non gli è chiesto di lasciare la moglie a casa!</a:t>
            </a:r>
          </a:p>
          <a:p>
            <a:pPr marL="987425" lvl="1" indent="-530225"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it-IT" sz="3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Proprio di sera deve </a:t>
            </a: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stare con la moglie?</a:t>
            </a:r>
            <a:endParaRPr lang="it-IT" sz="36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7425" lvl="1" indent="-530225"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 disprezza l’invito e offende il Signore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ts val="37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sz="3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Inoltre, 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nessuno degli invitati aveva avvisato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«per tempo» 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non poteva presentarsi alla cena: 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cercano delle scuse dopo che tutto era pronto e quando il servitore è andato a stimolarli! 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 17</a:t>
            </a:r>
            <a:endParaRPr lang="it-IT" sz="36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666" y="-1"/>
            <a:ext cx="2266334" cy="284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267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2192000" cy="6901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b="1" dirty="0" smtClean="0"/>
              <a:t>Passeggiando per strada, </a:t>
            </a:r>
            <a:r>
              <a:rPr lang="it-IT" sz="2400" b="1" dirty="0" err="1" smtClean="0"/>
              <a:t>Giov</a:t>
            </a:r>
            <a:r>
              <a:rPr lang="it-IT" sz="2400" b="1" dirty="0" smtClean="0"/>
              <a:t> viene attratto da un’insegna che dice 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«il negozio della verità»!</a:t>
            </a:r>
          </a:p>
          <a:p>
            <a:pPr>
              <a:lnSpc>
                <a:spcPts val="2500"/>
              </a:lnSpc>
            </a:pPr>
            <a:r>
              <a:rPr lang="it-IT" sz="2400" b="1" dirty="0" smtClean="0"/>
              <a:t>Non riusciva a credere ai suoi occhi: «come? Lì vendono la verità?! </a:t>
            </a:r>
            <a:endParaRPr lang="it-IT" sz="2400" b="1" dirty="0" smtClean="0"/>
          </a:p>
          <a:p>
            <a:pPr>
              <a:lnSpc>
                <a:spcPts val="2500"/>
              </a:lnSpc>
            </a:pPr>
            <a:r>
              <a:rPr lang="it-IT" sz="2400" b="1" dirty="0" smtClean="0"/>
              <a:t>Ma </a:t>
            </a:r>
            <a:r>
              <a:rPr lang="it-IT" sz="2400" b="1" dirty="0" smtClean="0"/>
              <a:t>non è possibile: voglio entrare a vedere!»</a:t>
            </a:r>
          </a:p>
          <a:p>
            <a:pPr>
              <a:lnSpc>
                <a:spcPts val="2500"/>
              </a:lnSpc>
            </a:pPr>
            <a:r>
              <a:rPr lang="it-IT" sz="2400" b="1" dirty="0" smtClean="0"/>
              <a:t>Entrò, la commessa fu molto gentile e chiese: 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«Signorina, è vero che qui vendete la verità?» </a:t>
            </a:r>
            <a:r>
              <a:rPr lang="it-IT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t-IT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«Sì!»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«E quanto costa?» </a:t>
            </a:r>
            <a:r>
              <a:rPr lang="it-IT" sz="2400" b="1" dirty="0" smtClean="0">
                <a:sym typeface="Wingdings" panose="05000000000000000000" pitchFamily="2" charset="2"/>
              </a:rPr>
              <a:t></a:t>
            </a:r>
            <a:r>
              <a:rPr lang="it-IT" sz="2400" b="1" dirty="0" smtClean="0"/>
              <a:t>«</a:t>
            </a:r>
            <a:r>
              <a:rPr lang="it-IT" sz="2400" b="1" dirty="0" err="1" smtClean="0"/>
              <a:t>Bhè</a:t>
            </a:r>
            <a:r>
              <a:rPr lang="it-IT" sz="2400" b="1" dirty="0" smtClean="0"/>
              <a:t>, dipende!»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/>
              <a:t>«Dipende da cosa?»</a:t>
            </a:r>
            <a:r>
              <a:rPr lang="it-IT" sz="2400" b="1" dirty="0" smtClean="0">
                <a:sym typeface="Wingdings" panose="05000000000000000000" pitchFamily="2" charset="2"/>
              </a:rPr>
              <a:t>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«Guardi, ci sono 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due 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tipi di 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verità…!»</a:t>
            </a:r>
            <a:endParaRPr lang="it-IT" sz="2400" b="1" dirty="0" smtClea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/>
              <a:t>«Mi scusi, ma non capisco!»</a:t>
            </a:r>
            <a:r>
              <a:rPr lang="it-IT" sz="2400" b="1" dirty="0" smtClean="0">
                <a:sym typeface="Wingdings" panose="05000000000000000000" pitchFamily="2" charset="2"/>
              </a:rPr>
              <a:t></a:t>
            </a:r>
            <a:r>
              <a:rPr lang="it-IT" sz="2400" b="1" dirty="0" smtClean="0"/>
              <a:t>«Guardi, </a:t>
            </a:r>
            <a:r>
              <a:rPr lang="it-IT" sz="2400" b="1" dirty="0" smtClean="0"/>
              <a:t>ci sono </a:t>
            </a:r>
            <a:r>
              <a:rPr lang="it-IT" sz="2400" b="1" i="1" u="sng" dirty="0" smtClean="0"/>
              <a:t>i due tipi di verità sono: </a:t>
            </a:r>
            <a:r>
              <a:rPr lang="it-IT" sz="2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parziale e totale!»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/>
              <a:t>«Mi perdoni, ma non capisco!»</a:t>
            </a:r>
            <a:r>
              <a:rPr lang="it-IT" sz="2400" b="1" dirty="0" smtClean="0">
                <a:sym typeface="Wingdings" panose="05000000000000000000" pitchFamily="2" charset="2"/>
              </a:rPr>
              <a:t></a:t>
            </a:r>
            <a:r>
              <a:rPr lang="it-IT" sz="2400" b="1" dirty="0" smtClean="0"/>
              <a:t>«lei </a:t>
            </a:r>
            <a:r>
              <a:rPr lang="it-IT" sz="2400" b="1" dirty="0" smtClean="0"/>
              <a:t>vorrebbe comprare la verità? E che tipo?»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/>
              <a:t>«Beh, 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io vorrei la verità totale!</a:t>
            </a:r>
            <a:r>
              <a:rPr lang="it-IT" sz="2400" b="1" dirty="0" smtClean="0"/>
              <a:t>»</a:t>
            </a:r>
            <a:r>
              <a:rPr lang="it-IT" sz="2400" b="1" dirty="0" smtClean="0">
                <a:sym typeface="Wingdings" panose="05000000000000000000" pitchFamily="2" charset="2"/>
              </a:rPr>
              <a:t></a:t>
            </a:r>
            <a:r>
              <a:rPr lang="it-IT" sz="2400" b="1" dirty="0" smtClean="0"/>
              <a:t>«Allora, guardi: lei deve rivolgersi alla commessa della stanza affianco perché 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io vendo solo quella parziale </a:t>
            </a:r>
            <a:r>
              <a:rPr lang="it-IT" sz="2400" b="1" dirty="0" smtClean="0"/>
              <a:t>e la maggioranza della gente viene da me perché vuole la mia»!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t-IT" sz="2400" b="1" dirty="0" err="1" smtClean="0"/>
              <a:t>Giov</a:t>
            </a:r>
            <a:r>
              <a:rPr lang="it-IT" sz="2400" b="1" dirty="0" smtClean="0"/>
              <a:t> andò nell’altra stanza e chiese: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«Io vorrei la verità totale!» </a:t>
            </a:r>
            <a:r>
              <a:rPr lang="it-IT" sz="2400" b="1" dirty="0" smtClean="0">
                <a:sym typeface="Wingdings" panose="05000000000000000000" pitchFamily="2" charset="2"/>
              </a:rPr>
              <a:t></a:t>
            </a:r>
            <a:r>
              <a:rPr lang="it-IT" sz="2400" b="1" dirty="0" smtClean="0"/>
              <a:t>«Ma è sicuro di volerla veramente?»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/>
              <a:t>«Ma sì, certo!»</a:t>
            </a:r>
            <a:r>
              <a:rPr lang="it-IT" sz="2400" b="1" dirty="0" smtClean="0">
                <a:sym typeface="Wingdings" panose="05000000000000000000" pitchFamily="2" charset="2"/>
              </a:rPr>
              <a:t> 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«Guardi che il prezzo è altissimo!»</a:t>
            </a:r>
          </a:p>
          <a:p>
            <a:pPr marL="742950" lvl="1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/>
              <a:t>«</a:t>
            </a:r>
            <a:r>
              <a:rPr lang="it-IT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Senta, io sono ricco e me lo posso permettere a qualsiasi cifra</a:t>
            </a:r>
            <a:r>
              <a:rPr lang="it-IT" sz="2400" b="1" dirty="0" smtClean="0"/>
              <a:t>! Mi dica quanto vuole!»</a:t>
            </a:r>
          </a:p>
          <a:p>
            <a:pPr marL="800100" lvl="1" indent="-342900" algn="just">
              <a:lnSpc>
                <a:spcPts val="2500"/>
              </a:lnSpc>
              <a:buFont typeface="Wingdings" panose="05000000000000000000" pitchFamily="2" charset="2"/>
              <a:buChar char="v"/>
            </a:pPr>
            <a:r>
              <a:rPr lang="it-IT" sz="2400" b="1" spc="-1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«Bene, per la verità totale lei deve rinunciare al diritto di fare quello che vuole, poiché chi prende la </a:t>
            </a:r>
            <a:r>
              <a:rPr lang="it-IT" sz="2400" b="1" spc="-1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Verità </a:t>
            </a:r>
            <a:r>
              <a:rPr lang="it-IT" sz="2400" b="1" spc="-1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totale deve </a:t>
            </a:r>
            <a:r>
              <a:rPr lang="it-IT" sz="2400" b="1" spc="-1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ubbidirla: è permesso usare quasi tutto, ma solo alle Sue Condizioni!»</a:t>
            </a:r>
            <a:endParaRPr lang="it-IT" sz="2400" b="1" spc="-1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it-IT" sz="2400" b="1" dirty="0" err="1" smtClean="0"/>
              <a:t>Giov</a:t>
            </a:r>
            <a:r>
              <a:rPr lang="it-IT" sz="2400" b="1" dirty="0" smtClean="0"/>
              <a:t> si fermò e disse «senta, ci penso un po’ su!»</a:t>
            </a:r>
          </a:p>
          <a:p>
            <a:pPr>
              <a:lnSpc>
                <a:spcPts val="2500"/>
              </a:lnSpc>
            </a:pPr>
            <a:r>
              <a:rPr lang="it-IT" sz="2400" b="1" dirty="0" smtClean="0"/>
              <a:t>Poi, uscito dal negozio, disse tra sé</a:t>
            </a:r>
            <a:r>
              <a:rPr lang="it-IT" sz="2400" b="1" i="1" dirty="0" smtClean="0"/>
              <a:t>. </a:t>
            </a:r>
            <a:r>
              <a:rPr lang="it-IT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«No! Non posso rinunciare a tutto!!! Evidentemente, pensavo di averla ad un prezzo molto più basso!»</a:t>
            </a:r>
            <a:endParaRPr lang="it-IT" sz="2400" b="1" i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12734" t="6537" r="12340" b="6697"/>
          <a:stretch/>
        </p:blipFill>
        <p:spPr>
          <a:xfrm>
            <a:off x="7993011" y="339213"/>
            <a:ext cx="4095750" cy="198488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552835" y="339213"/>
            <a:ext cx="3271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b="1" spc="-2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Negozio della Verità</a:t>
            </a:r>
            <a:endParaRPr lang="it-IT" sz="2700" b="1" spc="-25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100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-1"/>
            <a:ext cx="2038350" cy="253672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0" y="0"/>
            <a:ext cx="121920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it-IT" sz="3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RIEPILOGO</a:t>
            </a:r>
          </a:p>
          <a:p>
            <a:pPr marL="285750" indent="-28575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Dio invita senza distinzione</a:t>
            </a:r>
          </a:p>
          <a:p>
            <a:pPr marL="285750" indent="-28575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Ripete l’invito perché non riceve risposta</a:t>
            </a:r>
          </a:p>
          <a:p>
            <a:pPr marL="285750" indent="-28575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Gli invitati inventano scuse per non presentarsi</a:t>
            </a:r>
          </a:p>
          <a:p>
            <a:pPr marL="285750" indent="-28575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it-IT" sz="3400" b="1" spc="-1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3400" b="1" spc="-15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vv</a:t>
            </a:r>
            <a:r>
              <a:rPr lang="it-IT" sz="3400" b="1" spc="-1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21-23 «nessuno» </a:t>
            </a:r>
            <a:r>
              <a:rPr lang="it-IT" sz="20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(iperbole) </a:t>
            </a:r>
            <a:r>
              <a:rPr lang="it-IT" sz="3400" b="1" spc="-1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dei primi invitati sarà </a:t>
            </a:r>
          </a:p>
          <a:p>
            <a:pPr marL="722313" lvl="1">
              <a:lnSpc>
                <a:spcPts val="3400"/>
              </a:lnSpc>
            </a:pPr>
            <a:r>
              <a:rPr lang="it-IT" sz="3400" b="1" spc="-1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presente alla festa perché hanno disprezzato l’invito!</a:t>
            </a:r>
            <a:endParaRPr lang="it-IT" sz="34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400"/>
              </a:lnSpc>
              <a:spcBef>
                <a:spcPts val="1800"/>
              </a:spcBef>
            </a:pPr>
            <a:r>
              <a:rPr lang="it-IT" sz="3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</a:t>
            </a:r>
          </a:p>
          <a:p>
            <a:pPr>
              <a:lnSpc>
                <a:spcPts val="3400"/>
              </a:lnSpc>
            </a:pPr>
            <a:r>
              <a:rPr lang="it-IT" sz="3400" b="1" spc="-230" dirty="0" smtClean="0">
                <a:latin typeface="Arial" panose="020B0604020202020204" pitchFamily="34" charset="0"/>
                <a:cs typeface="Arial" panose="020B0604020202020204" pitchFamily="34" charset="0"/>
              </a:rPr>
              <a:t>Beato chi sarà nel paradiso? Sì, ma perché si è presentato all’invito!</a:t>
            </a:r>
          </a:p>
          <a:p>
            <a:pPr lvl="3">
              <a:lnSpc>
                <a:spcPts val="3400"/>
              </a:lnSpc>
            </a:pP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Molti erano troppo occupati a fare altro, a inventare scuse per non lasciare i loro piaceri, e non hanno risposto all’invito di Dio.</a:t>
            </a:r>
            <a:endParaRPr lang="it-IT" sz="3400" b="1" i="1" u="sng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970304"/>
            <a:ext cx="12192000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it-IT" sz="3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Molti vorrebbero essere beati, ma non sono pronti a lasciare le loro cose per andare alla festa di Dio: semmai, vorrebbero salvarsi dopo la morte…, ma dopo sarà troppo tardi, tempo scaduto senza eccezioni</a:t>
            </a:r>
            <a:r>
              <a:rPr lang="it-IT" sz="3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it-IT" sz="3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Oggi….!</a:t>
            </a:r>
            <a:r>
              <a:rPr lang="it-IT" sz="3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it-IT" sz="3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52858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842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Cooper Black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 Caramia</dc:creator>
  <cp:lastModifiedBy>Domenico Caramia</cp:lastModifiedBy>
  <cp:revision>38</cp:revision>
  <dcterms:created xsi:type="dcterms:W3CDTF">2017-08-02T05:30:56Z</dcterms:created>
  <dcterms:modified xsi:type="dcterms:W3CDTF">2018-08-04T19:36:51Z</dcterms:modified>
</cp:coreProperties>
</file>