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9FDF-9EF0-453F-B326-FF1F34CB469E}" type="datetimeFigureOut">
              <a:rPr lang="it-IT" smtClean="0"/>
              <a:t>03/09/2017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511DD-7484-488F-B82F-B44AB169E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631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9FDF-9EF0-453F-B326-FF1F34CB469E}" type="datetimeFigureOut">
              <a:rPr lang="it-IT" smtClean="0"/>
              <a:t>03/09/2017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511DD-7484-488F-B82F-B44AB169E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9885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9FDF-9EF0-453F-B326-FF1F34CB469E}" type="datetimeFigureOut">
              <a:rPr lang="it-IT" smtClean="0"/>
              <a:t>03/09/2017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511DD-7484-488F-B82F-B44AB169E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038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9FDF-9EF0-453F-B326-FF1F34CB469E}" type="datetimeFigureOut">
              <a:rPr lang="it-IT" smtClean="0"/>
              <a:t>03/09/2017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511DD-7484-488F-B82F-B44AB169E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327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9FDF-9EF0-453F-B326-FF1F34CB469E}" type="datetimeFigureOut">
              <a:rPr lang="it-IT" smtClean="0"/>
              <a:t>03/09/2017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511DD-7484-488F-B82F-B44AB169E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069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9FDF-9EF0-453F-B326-FF1F34CB469E}" type="datetimeFigureOut">
              <a:rPr lang="it-IT" smtClean="0"/>
              <a:t>03/09/2017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511DD-7484-488F-B82F-B44AB169E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0412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9FDF-9EF0-453F-B326-FF1F34CB469E}" type="datetimeFigureOut">
              <a:rPr lang="it-IT" smtClean="0"/>
              <a:t>03/09/2017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511DD-7484-488F-B82F-B44AB169E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115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9FDF-9EF0-453F-B326-FF1F34CB469E}" type="datetimeFigureOut">
              <a:rPr lang="it-IT" smtClean="0"/>
              <a:t>03/09/2017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511DD-7484-488F-B82F-B44AB169E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692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9FDF-9EF0-453F-B326-FF1F34CB469E}" type="datetimeFigureOut">
              <a:rPr lang="it-IT" smtClean="0"/>
              <a:t>03/09/2017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511DD-7484-488F-B82F-B44AB169E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4883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9FDF-9EF0-453F-B326-FF1F34CB469E}" type="datetimeFigureOut">
              <a:rPr lang="it-IT" smtClean="0"/>
              <a:t>03/09/2017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511DD-7484-488F-B82F-B44AB169E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59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9FDF-9EF0-453F-B326-FF1F34CB469E}" type="datetimeFigureOut">
              <a:rPr lang="it-IT" smtClean="0"/>
              <a:t>03/09/2017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511DD-7484-488F-B82F-B44AB169E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824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C9FDF-9EF0-453F-B326-FF1F34CB469E}" type="datetimeFigureOut">
              <a:rPr lang="it-IT" smtClean="0"/>
              <a:t>03/09/2017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511DD-7484-488F-B82F-B44AB169E9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662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12192000" cy="854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PARABOLE DELLA MISERICORDIA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due debitori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fariseo e il pubblicano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due figli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pecora smarrita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moneta perduta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Il padre amorevole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lavoratori dell’ultima ora</a:t>
            </a:r>
          </a:p>
          <a:p>
            <a:pPr lvl="0" algn="ctr">
              <a:spcBef>
                <a:spcPts val="4200"/>
              </a:spcBef>
            </a:pP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DUE FIGLI: </a:t>
            </a:r>
            <a:r>
              <a:rPr lang="it-IT" sz="36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</a:t>
            </a: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21.28-32</a:t>
            </a:r>
            <a:endParaRPr lang="it-IT" sz="36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 sono tre i punti di riferimento: Il padre (Dio), il figlio maggiore (Israele), il figlio minore (le nazioni pagane)</a:t>
            </a:r>
          </a:p>
          <a:p>
            <a:endParaRPr lang="it-IT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rabicPeriod"/>
            </a:pPr>
            <a:endParaRPr lang="it-IT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9037" y="812633"/>
            <a:ext cx="4412963" cy="3229977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/>
          <a:srcRect l="28943" t="29978" r="8002" b="9689"/>
          <a:stretch/>
        </p:blipFill>
        <p:spPr>
          <a:xfrm>
            <a:off x="4911213" y="1924662"/>
            <a:ext cx="899651" cy="1666569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6386" y="1914337"/>
            <a:ext cx="1064849" cy="1666569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911213" y="1858295"/>
            <a:ext cx="2521974" cy="17993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061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0" y="0"/>
            <a:ext cx="12192000" cy="694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it-IT" sz="3600" b="1" spc="-15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1.IL PADRE</a:t>
            </a:r>
          </a:p>
          <a:p>
            <a:pPr marL="285750" indent="-285750" algn="just">
              <a:lnSpc>
                <a:spcPts val="36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it-IT" sz="36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Ha dato la vita ai figli: ha diritto di essere ubbidito</a:t>
            </a:r>
          </a:p>
          <a:p>
            <a:pPr marL="285750" indent="-285750" algn="just">
              <a:lnSpc>
                <a:spcPts val="36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it-IT" sz="36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Ha una vigna e manda i figli a lavorare: chiama prima il maggiore e poi il minore</a:t>
            </a:r>
          </a:p>
          <a:p>
            <a:pPr marL="285750" indent="-285750" algn="just">
              <a:lnSpc>
                <a:spcPts val="36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it-IT" sz="36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Il Padre rappresenta Dio che ci ha creati tutti</a:t>
            </a:r>
          </a:p>
          <a:p>
            <a:pPr algn="just">
              <a:lnSpc>
                <a:spcPts val="3600"/>
              </a:lnSpc>
            </a:pPr>
            <a:endParaRPr lang="it-IT" sz="3600" b="1" spc="-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600"/>
              </a:lnSpc>
            </a:pPr>
            <a:r>
              <a:rPr lang="it-IT" sz="3600" b="1" spc="-2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2.I FIGLI RAPPRESENTANO TUTTI GLI UOMINI </a:t>
            </a:r>
          </a:p>
          <a:p>
            <a:pPr lvl="1" algn="just">
              <a:lnSpc>
                <a:spcPts val="3600"/>
              </a:lnSpc>
            </a:pPr>
            <a:r>
              <a:rPr lang="it-IT" sz="3200" spc="-200" dirty="0" smtClean="0">
                <a:latin typeface="Arial" panose="020B0604020202020204" pitchFamily="34" charset="0"/>
                <a:cs typeface="Arial" panose="020B0604020202020204" pitchFamily="34" charset="0"/>
              </a:rPr>
              <a:t>(che hanno avuto da Dio la vita: </a:t>
            </a:r>
            <a:r>
              <a:rPr lang="it-IT" sz="3200" b="1" spc="-200" dirty="0" smtClean="0">
                <a:latin typeface="Arial" panose="020B0604020202020204" pitchFamily="34" charset="0"/>
                <a:cs typeface="Arial" panose="020B0604020202020204" pitchFamily="34" charset="0"/>
              </a:rPr>
              <a:t>figli in senso largo</a:t>
            </a:r>
            <a:r>
              <a:rPr lang="it-IT" sz="3200" spc="-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algn="just">
              <a:lnSpc>
                <a:spcPts val="36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36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Siamo fatti da Dio e dobbiamo ubbidirlo</a:t>
            </a:r>
          </a:p>
          <a:p>
            <a:pPr marL="285750" indent="-285750" algn="just">
              <a:lnSpc>
                <a:spcPts val="36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3600" b="1" spc="-200" dirty="0" smtClean="0">
                <a:latin typeface="Arial" panose="020B0604020202020204" pitchFamily="34" charset="0"/>
                <a:cs typeface="Arial" panose="020B0604020202020204" pitchFamily="34" charset="0"/>
              </a:rPr>
              <a:t>Chiamati da Dio, alcuni dicono subito «Sì», ma poi ci ripensano e non Lo seguono </a:t>
            </a:r>
            <a:r>
              <a:rPr lang="it-IT" sz="3600" b="1" spc="-15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it-IT" sz="3600" b="1" spc="-15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dicono, ma non fanno </a:t>
            </a:r>
            <a:r>
              <a:rPr lang="it-IT" sz="3600" b="1" spc="3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###</a:t>
            </a:r>
            <a:endParaRPr lang="it-IT" sz="3600" b="1" spc="300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ts val="36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3600" b="1" spc="-180" dirty="0" smtClean="0">
                <a:latin typeface="Arial" panose="020B0604020202020204" pitchFamily="34" charset="0"/>
                <a:cs typeface="Arial" panose="020B0604020202020204" pitchFamily="34" charset="0"/>
              </a:rPr>
              <a:t>Altri dicono subito «No», ma poi ci ripensano e  Lo seguono</a:t>
            </a:r>
          </a:p>
          <a:p>
            <a:pPr marL="285750" indent="-285750" algn="just">
              <a:lnSpc>
                <a:spcPts val="36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36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Siccome </a:t>
            </a:r>
            <a:r>
              <a:rPr lang="it-IT" sz="3600" b="1" spc="-15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contano i fatti e non le parole</a:t>
            </a:r>
            <a:r>
              <a:rPr lang="it-IT" sz="36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, vengono accolti e benedetti coloro che </a:t>
            </a:r>
            <a:r>
              <a:rPr lang="it-IT" sz="3600" b="1" spc="-15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ravvedono per ubbidire al Padre</a:t>
            </a:r>
            <a:endParaRPr lang="it-IT" sz="3600" b="1" spc="-15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1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247239" y="1504335"/>
            <a:ext cx="2944761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98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3480" y="441959"/>
            <a:ext cx="3398521" cy="2360235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0" y="0"/>
            <a:ext cx="12192000" cy="2067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ts val="3700"/>
              </a:lnSpc>
              <a:buFont typeface="Arial" panose="020B0604020202020204" pitchFamily="34" charset="0"/>
              <a:buChar char="•"/>
            </a:pPr>
            <a:r>
              <a:rPr lang="it-I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Differiscono per la loro condotta verso il Padre:</a:t>
            </a:r>
          </a:p>
          <a:p>
            <a:pPr marL="742950" lvl="1" indent="-285750" algn="just">
              <a:lnSpc>
                <a:spcPts val="37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Alcuni si dichiarano subito d’accordo, </a:t>
            </a:r>
          </a:p>
          <a:p>
            <a:pPr marL="808038" lvl="1" algn="just">
              <a:lnSpc>
                <a:spcPts val="3700"/>
              </a:lnSpc>
            </a:pPr>
            <a:r>
              <a:rPr lang="it-I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 poi se ne infischiano </a:t>
            </a:r>
          </a:p>
          <a:p>
            <a:pPr marL="808038" lvl="1" algn="just">
              <a:lnSpc>
                <a:spcPts val="3700"/>
              </a:lnSpc>
            </a:pPr>
            <a:r>
              <a:rPr lang="it-I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 diventano contrari!</a:t>
            </a:r>
            <a:endParaRPr lang="it-IT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2089719"/>
            <a:ext cx="12192000" cy="2618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ts val="37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Altri si dichiarano subito </a:t>
            </a:r>
            <a:r>
              <a:rPr lang="it-IT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contrari, </a:t>
            </a:r>
          </a:p>
          <a:p>
            <a:pPr marL="808038" lvl="2" algn="just">
              <a:lnSpc>
                <a:spcPts val="3700"/>
              </a:lnSpc>
              <a:spcBef>
                <a:spcPts val="600"/>
              </a:spcBef>
            </a:pPr>
            <a:r>
              <a:rPr lang="it-IT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 poi ubbidiscono e si dimostrano d’accordo!</a:t>
            </a:r>
          </a:p>
          <a:p>
            <a:pPr lvl="0" algn="just">
              <a:lnSpc>
                <a:spcPts val="3500"/>
              </a:lnSpc>
              <a:spcBef>
                <a:spcPts val="1200"/>
              </a:spcBef>
            </a:pPr>
            <a:r>
              <a:rPr lang="it-IT" sz="3600" b="1" spc="-7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Alla fine contano i fatti: </a:t>
            </a:r>
            <a:r>
              <a:rPr lang="it-IT" sz="3600" b="1" spc="-7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parole se le porta via il vento.</a:t>
            </a:r>
          </a:p>
          <a:p>
            <a:pPr lvl="0" algn="just">
              <a:lnSpc>
                <a:spcPts val="3500"/>
              </a:lnSpc>
            </a:pPr>
            <a:r>
              <a:rPr lang="it-IT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Quello che viene riconosciuto nel testo è </a:t>
            </a: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Ravvedimento</a:t>
            </a:r>
            <a:r>
              <a:rPr lang="it-IT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che onora e salva chi lo realizza.</a:t>
            </a:r>
            <a:endParaRPr lang="it-IT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4807815"/>
            <a:ext cx="12192000" cy="205200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265113" lvl="0" algn="ctr">
              <a:lnSpc>
                <a:spcPts val="3800"/>
              </a:lnSpc>
            </a:pPr>
            <a:r>
              <a:rPr lang="it-IT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Siamo stati </a:t>
            </a:r>
            <a:r>
              <a:rPr lang="it-IT" sz="36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fatti per lavorare </a:t>
            </a:r>
            <a:r>
              <a:rPr lang="it-IT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ubbidendo al Signore </a:t>
            </a:r>
            <a:endParaRPr lang="it-IT" sz="36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5113" lvl="0" algn="ctr">
              <a:lnSpc>
                <a:spcPts val="3800"/>
              </a:lnSpc>
            </a:pPr>
            <a:r>
              <a:rPr lang="it-IT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3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 solo </a:t>
            </a:r>
            <a:r>
              <a:rPr lang="it-IT" sz="3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questo: dobbiamo tutti essere attivi al servizio di Dio, non è contemplato il passivismo come auto ferme al parcheggio, Dio odia l’ozio! </a:t>
            </a:r>
            <a:r>
              <a:rPr lang="it-IT" sz="3600" b="1" dirty="0" err="1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</a:t>
            </a:r>
            <a:r>
              <a:rPr lang="it-IT" sz="3600" b="1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2.15</a:t>
            </a:r>
          </a:p>
        </p:txBody>
      </p:sp>
    </p:spTree>
    <p:extLst>
      <p:ext uri="{BB962C8B-B14F-4D97-AF65-F5344CB8AC3E}">
        <p14:creationId xmlns:p14="http://schemas.microsoft.com/office/powerpoint/2010/main" val="3531815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0"/>
            <a:ext cx="12192000" cy="6442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lnSpc>
                <a:spcPts val="3300"/>
              </a:lnSpc>
            </a:pPr>
            <a:r>
              <a:rPr lang="it-IT" sz="3200" b="1" i="1" dirty="0">
                <a:solidFill>
                  <a:prstClr val="black"/>
                </a:solidFill>
              </a:rPr>
              <a:t>Es. </a:t>
            </a:r>
            <a:r>
              <a:rPr lang="it-IT" sz="32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</a:rPr>
              <a:t>il </a:t>
            </a:r>
            <a:r>
              <a:rPr lang="it-IT" sz="3200" b="1" i="1" dirty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</a:rPr>
              <a:t>fumo di Giovanni</a:t>
            </a:r>
          </a:p>
          <a:p>
            <a:pPr marL="0" lvl="3" algn="just">
              <a:lnSpc>
                <a:spcPts val="3300"/>
              </a:lnSpc>
            </a:pPr>
            <a:r>
              <a:rPr lang="it-IT" sz="3200" b="1" i="1" dirty="0">
                <a:solidFill>
                  <a:prstClr val="black"/>
                </a:solidFill>
              </a:rPr>
              <a:t>Era su una strada di </a:t>
            </a:r>
            <a:r>
              <a:rPr lang="it-IT" sz="3200" b="1" i="1" dirty="0" err="1">
                <a:solidFill>
                  <a:prstClr val="black"/>
                </a:solidFill>
              </a:rPr>
              <a:t>Istambul</a:t>
            </a:r>
            <a:r>
              <a:rPr lang="it-IT" sz="3200" b="1" i="1" dirty="0">
                <a:solidFill>
                  <a:prstClr val="black"/>
                </a:solidFill>
              </a:rPr>
              <a:t> dove </a:t>
            </a:r>
            <a:r>
              <a:rPr lang="it-IT" sz="3200" b="1" i="1" dirty="0" smtClean="0">
                <a:solidFill>
                  <a:prstClr val="black"/>
                </a:solidFill>
              </a:rPr>
              <a:t>tutti </a:t>
            </a:r>
            <a:r>
              <a:rPr lang="it-IT" sz="3200" b="1" i="1" dirty="0">
                <a:solidFill>
                  <a:prstClr val="black"/>
                </a:solidFill>
              </a:rPr>
              <a:t>vendevano </a:t>
            </a:r>
            <a:endParaRPr lang="it-IT" sz="3200" b="1" i="1" dirty="0" smtClean="0">
              <a:solidFill>
                <a:prstClr val="black"/>
              </a:solidFill>
            </a:endParaRPr>
          </a:p>
          <a:p>
            <a:pPr marL="0" lvl="3" algn="just">
              <a:lnSpc>
                <a:spcPts val="3300"/>
              </a:lnSpc>
            </a:pPr>
            <a:r>
              <a:rPr lang="it-IT" sz="3200" b="1" i="1" dirty="0" smtClean="0">
                <a:solidFill>
                  <a:prstClr val="black"/>
                </a:solidFill>
              </a:rPr>
              <a:t>panini </a:t>
            </a:r>
            <a:r>
              <a:rPr lang="it-IT" sz="3200" b="1" i="1" dirty="0">
                <a:solidFill>
                  <a:prstClr val="black"/>
                </a:solidFill>
              </a:rPr>
              <a:t>con carne </a:t>
            </a:r>
            <a:r>
              <a:rPr lang="it-IT" sz="3200" b="1" i="1" dirty="0" smtClean="0">
                <a:solidFill>
                  <a:prstClr val="black"/>
                </a:solidFill>
              </a:rPr>
              <a:t>arrostita.</a:t>
            </a:r>
            <a:endParaRPr lang="it-IT" sz="3200" b="1" i="1" dirty="0">
              <a:solidFill>
                <a:prstClr val="black"/>
              </a:solidFill>
            </a:endParaRPr>
          </a:p>
          <a:p>
            <a:pPr marL="0" lvl="3" algn="just">
              <a:lnSpc>
                <a:spcPts val="3300"/>
              </a:lnSpc>
            </a:pPr>
            <a:r>
              <a:rPr lang="it-IT" sz="3200" b="1" i="1" dirty="0">
                <a:solidFill>
                  <a:prstClr val="black"/>
                </a:solidFill>
              </a:rPr>
              <a:t>Non aveva soldi e decise di comprarsi almeno </a:t>
            </a:r>
            <a:r>
              <a:rPr lang="it-IT" sz="3200" b="1" i="1" dirty="0" smtClean="0">
                <a:solidFill>
                  <a:prstClr val="black"/>
                </a:solidFill>
              </a:rPr>
              <a:t>una </a:t>
            </a:r>
          </a:p>
          <a:p>
            <a:pPr marL="0" lvl="3" algn="just">
              <a:lnSpc>
                <a:spcPts val="3300"/>
              </a:lnSpc>
            </a:pPr>
            <a:r>
              <a:rPr lang="it-IT" sz="3200" b="1" i="1" dirty="0" smtClean="0">
                <a:solidFill>
                  <a:prstClr val="black"/>
                </a:solidFill>
              </a:rPr>
              <a:t>fetta </a:t>
            </a:r>
            <a:r>
              <a:rPr lang="it-IT" sz="3200" b="1" i="1" dirty="0">
                <a:solidFill>
                  <a:prstClr val="black"/>
                </a:solidFill>
              </a:rPr>
              <a:t>di </a:t>
            </a:r>
            <a:r>
              <a:rPr lang="it-IT" sz="3200" b="1" i="1" dirty="0" smtClean="0">
                <a:solidFill>
                  <a:prstClr val="black"/>
                </a:solidFill>
              </a:rPr>
              <a:t>pane … </a:t>
            </a:r>
            <a:r>
              <a:rPr lang="it-IT" sz="3200" b="1" i="1" dirty="0">
                <a:solidFill>
                  <a:prstClr val="black"/>
                </a:solidFill>
              </a:rPr>
              <a:t>e </a:t>
            </a:r>
            <a:r>
              <a:rPr lang="it-IT" sz="3200" b="1" i="1" dirty="0" smtClean="0">
                <a:solidFill>
                  <a:prstClr val="black"/>
                </a:solidFill>
              </a:rPr>
              <a:t>poi gli venne </a:t>
            </a:r>
            <a:r>
              <a:rPr lang="it-IT" sz="3200" b="1" i="1" dirty="0">
                <a:solidFill>
                  <a:prstClr val="black"/>
                </a:solidFill>
              </a:rPr>
              <a:t>un’idea:</a:t>
            </a:r>
          </a:p>
          <a:p>
            <a:pPr marL="1371600" lvl="6" algn="just">
              <a:lnSpc>
                <a:spcPts val="3300"/>
              </a:lnSpc>
            </a:pPr>
            <a:r>
              <a:rPr lang="it-IT" sz="3200" b="1" i="1" dirty="0">
                <a:solidFill>
                  <a:prstClr val="black"/>
                </a:solidFill>
              </a:rPr>
              <a:t>«</a:t>
            </a:r>
            <a:r>
              <a:rPr lang="it-IT" sz="3200" b="1" i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lascerò affumicare il pane </a:t>
            </a:r>
            <a:r>
              <a:rPr lang="it-IT" sz="3200" b="1" i="1" dirty="0">
                <a:solidFill>
                  <a:prstClr val="black"/>
                </a:solidFill>
              </a:rPr>
              <a:t>mettendolo sopra alla carne che arrostisce», almeno prenderà l’odore!</a:t>
            </a:r>
          </a:p>
          <a:p>
            <a:pPr marL="0" lvl="3" algn="just">
              <a:lnSpc>
                <a:spcPts val="3300"/>
              </a:lnSpc>
            </a:pPr>
            <a:r>
              <a:rPr lang="it-IT" sz="3200" b="1" i="1" spc="-70" dirty="0" smtClean="0">
                <a:solidFill>
                  <a:prstClr val="black"/>
                </a:solidFill>
              </a:rPr>
              <a:t>Il </a:t>
            </a:r>
            <a:r>
              <a:rPr lang="it-IT" sz="3200" b="1" i="1" spc="-70" dirty="0">
                <a:solidFill>
                  <a:prstClr val="black"/>
                </a:solidFill>
              </a:rPr>
              <a:t>venditore </a:t>
            </a:r>
            <a:r>
              <a:rPr lang="it-IT" sz="3200" b="1" i="1" spc="-70" dirty="0" smtClean="0">
                <a:solidFill>
                  <a:prstClr val="black"/>
                </a:solidFill>
              </a:rPr>
              <a:t>voleva </a:t>
            </a:r>
            <a:r>
              <a:rPr lang="it-IT" sz="3200" b="1" i="1" spc="-70" dirty="0">
                <a:solidFill>
                  <a:prstClr val="black"/>
                </a:solidFill>
              </a:rPr>
              <a:t>che lui </a:t>
            </a:r>
            <a:r>
              <a:rPr lang="it-IT" sz="3200" b="1" i="1" spc="-70" dirty="0" smtClean="0">
                <a:solidFill>
                  <a:prstClr val="black"/>
                </a:solidFill>
              </a:rPr>
              <a:t>pagasse </a:t>
            </a:r>
            <a:r>
              <a:rPr lang="it-IT" sz="3200" b="1" i="1" spc="-70" dirty="0">
                <a:solidFill>
                  <a:prstClr val="black"/>
                </a:solidFill>
              </a:rPr>
              <a:t>il fumo che </a:t>
            </a:r>
            <a:r>
              <a:rPr lang="it-IT" sz="3200" b="1" i="1" spc="-70" dirty="0" smtClean="0">
                <a:solidFill>
                  <a:prstClr val="black"/>
                </a:solidFill>
              </a:rPr>
              <a:t>aveva rubato </a:t>
            </a:r>
            <a:r>
              <a:rPr lang="it-IT" sz="3200" b="1" i="1" spc="-70" dirty="0">
                <a:solidFill>
                  <a:prstClr val="black"/>
                </a:solidFill>
              </a:rPr>
              <a:t>e lui </a:t>
            </a:r>
            <a:r>
              <a:rPr lang="it-IT" sz="3200" b="1" i="1" spc="-70" dirty="0" smtClean="0">
                <a:solidFill>
                  <a:prstClr val="black"/>
                </a:solidFill>
              </a:rPr>
              <a:t>affermò…</a:t>
            </a:r>
            <a:endParaRPr lang="it-IT" sz="3200" b="1" i="1" spc="-70" dirty="0">
              <a:solidFill>
                <a:prstClr val="black"/>
              </a:solidFill>
            </a:endParaRPr>
          </a:p>
          <a:p>
            <a:pPr marL="1371600" lvl="6" algn="just">
              <a:lnSpc>
                <a:spcPts val="3300"/>
              </a:lnSpc>
              <a:buFont typeface="Arial" panose="020B0604020202020204" pitchFamily="34" charset="0"/>
              <a:buChar char="•"/>
            </a:pPr>
            <a:r>
              <a:rPr lang="it-IT" sz="3200" b="1" i="1" dirty="0">
                <a:solidFill>
                  <a:prstClr val="black"/>
                </a:solidFill>
              </a:rPr>
              <a:t>Ma io ho preso solo il fumo…</a:t>
            </a:r>
          </a:p>
          <a:p>
            <a:pPr marL="1371600" lvl="6" algn="just">
              <a:lnSpc>
                <a:spcPts val="3300"/>
              </a:lnSpc>
              <a:buFont typeface="Wingdings" panose="05000000000000000000" pitchFamily="2" charset="2"/>
              <a:buChar char="Ø"/>
            </a:pPr>
            <a:r>
              <a:rPr lang="it-IT" sz="3200" b="1" i="1" dirty="0">
                <a:solidFill>
                  <a:prstClr val="black"/>
                </a:solidFill>
              </a:rPr>
              <a:t>Allora </a:t>
            </a:r>
            <a:r>
              <a:rPr lang="it-IT" sz="3200" b="1" i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paga il fumo!...</a:t>
            </a:r>
          </a:p>
          <a:p>
            <a:pPr marL="0" lvl="3" algn="just">
              <a:lnSpc>
                <a:spcPts val="3300"/>
              </a:lnSpc>
            </a:pPr>
            <a:r>
              <a:rPr lang="it-IT" sz="3200" b="1" i="1" dirty="0">
                <a:solidFill>
                  <a:prstClr val="black"/>
                </a:solidFill>
              </a:rPr>
              <a:t>Finirono dal giudice di giornata e il giudice emesse la sua sentenza:</a:t>
            </a:r>
          </a:p>
          <a:p>
            <a:pPr marL="1371600" lvl="6" algn="just">
              <a:lnSpc>
                <a:spcPts val="3300"/>
              </a:lnSpc>
            </a:pPr>
            <a:r>
              <a:rPr lang="it-IT" sz="3200" b="1" i="1" dirty="0">
                <a:solidFill>
                  <a:prstClr val="black"/>
                </a:solidFill>
              </a:rPr>
              <a:t>«siccome il fumo era del venditore, è giusto che sia pagato: tu Giovanni prendi una moneta e sbattila sul tavolo… </a:t>
            </a:r>
            <a:r>
              <a:rPr lang="it-IT" sz="3200" b="1" i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il rumore pagherà il fumo!»</a:t>
            </a:r>
          </a:p>
          <a:p>
            <a:pPr marL="0" lvl="3" algn="just">
              <a:lnSpc>
                <a:spcPts val="3300"/>
              </a:lnSpc>
            </a:pPr>
            <a:r>
              <a:rPr lang="it-IT" sz="3200" b="1" i="1" spc="-100" dirty="0">
                <a:solidFill>
                  <a:prstClr val="black"/>
                </a:solidFill>
              </a:rPr>
              <a:t>Il venditore ebbe l’illusione della paga </a:t>
            </a:r>
            <a:r>
              <a:rPr lang="it-IT" sz="3200" b="1" i="1" spc="-100" dirty="0" smtClean="0">
                <a:solidFill>
                  <a:prstClr val="black"/>
                </a:solidFill>
              </a:rPr>
              <a:t>… come </a:t>
            </a:r>
            <a:r>
              <a:rPr lang="it-IT" sz="3200" b="1" i="1" spc="-100" dirty="0">
                <a:solidFill>
                  <a:prstClr val="black"/>
                </a:solidFill>
              </a:rPr>
              <a:t>Giovanni quella della carne</a:t>
            </a:r>
            <a:r>
              <a:rPr lang="it-IT" sz="3200" b="1" i="1" spc="-100" dirty="0" smtClean="0">
                <a:solidFill>
                  <a:prstClr val="black"/>
                </a:solidFill>
              </a:rPr>
              <a:t>!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t="8194" b="6376"/>
          <a:stretch/>
        </p:blipFill>
        <p:spPr>
          <a:xfrm>
            <a:off x="8863781" y="29497"/>
            <a:ext cx="3328219" cy="2161044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3" name="Rettangolo 2"/>
          <p:cNvSpPr/>
          <p:nvPr/>
        </p:nvSpPr>
        <p:spPr>
          <a:xfrm>
            <a:off x="0" y="6342474"/>
            <a:ext cx="12192000" cy="50400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marL="0" lvl="3" algn="ctr">
              <a:lnSpc>
                <a:spcPts val="3300"/>
              </a:lnSpc>
            </a:pPr>
            <a:r>
              <a:rPr lang="it-IT" sz="3200" b="1" i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Chi «fa fumo e niente arrosto» avrà solo l’illusione della paga!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4241" y="571499"/>
            <a:ext cx="365760" cy="1047541"/>
          </a:xfrm>
          <a:prstGeom prst="rect">
            <a:avLst/>
          </a:prstGeom>
          <a:effectLst>
            <a:glow rad="431800">
              <a:schemeClr val="bg1">
                <a:lumMod val="85000"/>
                <a:alpha val="40000"/>
              </a:schemeClr>
            </a:glow>
            <a:softEdge rad="38100"/>
          </a:effectLst>
        </p:spPr>
      </p:pic>
    </p:spTree>
    <p:extLst>
      <p:ext uri="{BB962C8B-B14F-4D97-AF65-F5344CB8AC3E}">
        <p14:creationId xmlns:p14="http://schemas.microsoft.com/office/powerpoint/2010/main" val="47121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6661" y="0"/>
            <a:ext cx="2835340" cy="2123768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0" y="0"/>
            <a:ext cx="12192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  <a:spcBef>
                <a:spcPts val="600"/>
              </a:spcBef>
            </a:pP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CONCLUSION</a:t>
            </a: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E: </a:t>
            </a:r>
            <a:r>
              <a:rPr lang="it-IT" sz="3600" b="1" spc="-15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gente ama vivere di illusioni</a:t>
            </a:r>
          </a:p>
          <a:p>
            <a:pPr marL="342900" indent="-342900">
              <a:lnSpc>
                <a:spcPts val="36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it-IT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Dio ha dato dei Comandamenti e chiede </a:t>
            </a:r>
          </a:p>
          <a:p>
            <a:pPr marL="354013" lvl="1">
              <a:lnSpc>
                <a:spcPts val="3600"/>
              </a:lnSpc>
            </a:pPr>
            <a:r>
              <a:rPr lang="it-IT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agli uomini l’ubbidienza: </a:t>
            </a:r>
            <a:r>
              <a:rPr lang="it-IT" sz="3500" b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Egli ha tutto il </a:t>
            </a:r>
          </a:p>
          <a:p>
            <a:pPr marL="354013" lvl="1">
              <a:lnSpc>
                <a:spcPts val="3600"/>
              </a:lnSpc>
              <a:spcBef>
                <a:spcPts val="600"/>
              </a:spcBef>
            </a:pPr>
            <a:r>
              <a:rPr lang="it-IT" sz="3500" b="1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diritto di chiederlo e noi tutto il dovere di farlo; questo ce lo dice anche la coscienza e l’intelligenza!</a:t>
            </a:r>
          </a:p>
          <a:p>
            <a:pPr marL="354013" lvl="1">
              <a:lnSpc>
                <a:spcPts val="3600"/>
              </a:lnSpc>
              <a:spcBef>
                <a:spcPts val="600"/>
              </a:spcBef>
            </a:pPr>
            <a:r>
              <a:rPr lang="it-IT" sz="3500" b="1" spc="-130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Abbiamo dei diritti e dei doveri: le due facce della medaglia</a:t>
            </a:r>
          </a:p>
          <a:p>
            <a:pPr marL="342900" indent="-342900">
              <a:lnSpc>
                <a:spcPts val="36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it-IT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Alcuni fanno </a:t>
            </a:r>
            <a:r>
              <a:rPr lang="it-IT" sz="35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solo fumo e niente arrosto</a:t>
            </a:r>
            <a:r>
              <a:rPr lang="it-IT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dicono sì e poi non fanno, sono ipocriti e formali </a:t>
            </a:r>
            <a:r>
              <a:rPr lang="it-IT" sz="35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fare bella figura e fanno solo tanto rumore</a:t>
            </a:r>
          </a:p>
          <a:p>
            <a:pPr marL="342900" indent="-342900">
              <a:lnSpc>
                <a:spcPts val="36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it-IT" sz="3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 stesso discorso vale per chi si converte: dire sì e poi non farlo è peggio che dire no. </a:t>
            </a:r>
            <a:r>
              <a:rPr lang="it-IT" sz="35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35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Mat</a:t>
            </a:r>
            <a:r>
              <a:rPr lang="it-IT" sz="35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7.21</a:t>
            </a:r>
          </a:p>
          <a:p>
            <a:pPr marL="342900" indent="-342900">
              <a:lnSpc>
                <a:spcPts val="36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it-IT" sz="3500" b="1" spc="-15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Molti, in principio sono lontani e si dichiarano persino atei, ma poi cambiano e si ravvedono: Dio vuole chi si ravvede.</a:t>
            </a:r>
          </a:p>
        </p:txBody>
      </p:sp>
    </p:spTree>
    <p:extLst>
      <p:ext uri="{BB962C8B-B14F-4D97-AF65-F5344CB8AC3E}">
        <p14:creationId xmlns:p14="http://schemas.microsoft.com/office/powerpoint/2010/main" val="183484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1460090" y="0"/>
            <a:ext cx="9188245" cy="504000"/>
          </a:xfrm>
          <a:prstGeom prst="roundRect">
            <a:avLst>
              <a:gd name="adj" fmla="val 34616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0" y="0"/>
            <a:ext cx="12192000" cy="6901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3700"/>
              </a:lnSpc>
            </a:pPr>
            <a:r>
              <a:rPr lang="it-IT" sz="3600" b="1" dirty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Meglio fare senza dire che dire senza fare.</a:t>
            </a:r>
          </a:p>
          <a:p>
            <a:pPr marL="1254125" indent="-1254125" algn="just">
              <a:lnSpc>
                <a:spcPts val="3500"/>
              </a:lnSpc>
              <a:spcBef>
                <a:spcPts val="600"/>
              </a:spcBef>
            </a:pPr>
            <a:r>
              <a:rPr lang="it-IT" sz="36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</a:t>
            </a:r>
            <a:r>
              <a:rPr lang="it-IT" sz="32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 31</a:t>
            </a:r>
            <a:r>
              <a:rPr lang="it-IT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</a:t>
            </a:r>
            <a:r>
              <a:rPr lang="it-IT" sz="3200" b="1" spc="-18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non </a:t>
            </a:r>
            <a:r>
              <a:rPr lang="it-IT" sz="3200" b="1" spc="-18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significa </a:t>
            </a:r>
            <a:r>
              <a:rPr lang="it-IT" sz="3200" b="1" spc="-18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che tutti i pubblicani e tutte le prostitute vanno nel paradiso, ma </a:t>
            </a:r>
            <a:r>
              <a:rPr lang="it-IT" sz="3200" b="1" spc="-18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che è </a:t>
            </a:r>
            <a:r>
              <a:rPr lang="it-IT" sz="3200" b="1" spc="-18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più facile che ci vadano questi e non «i farisei» perché Dio ama chi si ravvede e cambia </a:t>
            </a:r>
            <a:r>
              <a:rPr lang="it-IT" sz="3200" b="1" spc="-18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vita… come spesso fanno i grandi debitori!</a:t>
            </a:r>
            <a:r>
              <a:rPr lang="it-IT" sz="3200" b="1" spc="-18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it-IT" sz="3200" b="1" spc="-15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it-IT" sz="3200" b="1" spc="-150" dirty="0" err="1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Giov</a:t>
            </a:r>
            <a:r>
              <a:rPr lang="it-IT" sz="3200" b="1" spc="-15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5.39-40  </a:t>
            </a:r>
            <a:r>
              <a:rPr lang="it-IT" sz="3200" b="1" spc="-150" dirty="0" err="1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Mat</a:t>
            </a:r>
            <a:r>
              <a:rPr lang="it-IT" sz="3200" b="1" spc="-15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23.37 </a:t>
            </a:r>
          </a:p>
          <a:p>
            <a:pPr lvl="3" algn="just">
              <a:lnSpc>
                <a:spcPts val="3500"/>
              </a:lnSpc>
              <a:spcBef>
                <a:spcPts val="600"/>
              </a:spcBef>
            </a:pPr>
            <a:r>
              <a:rPr lang="it-IT" sz="3200" b="1" spc="-15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CHIUNQUE TU SIA DEVI RAVVEDERTI!</a:t>
            </a:r>
            <a:endParaRPr lang="it-IT" sz="3200" b="1" spc="-15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3500"/>
              </a:lnSpc>
              <a:spcBef>
                <a:spcPts val="1200"/>
              </a:spcBef>
            </a:pPr>
            <a:r>
              <a:rPr lang="it-IT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RIEPILOGO</a:t>
            </a:r>
          </a:p>
          <a:p>
            <a:pPr marL="742950" lvl="0" indent="-742950" algn="just">
              <a:lnSpc>
                <a:spcPts val="3500"/>
              </a:lnSpc>
              <a:spcBef>
                <a:spcPts val="300"/>
              </a:spcBef>
              <a:buFont typeface="+mj-lt"/>
              <a:buAutoNum type="arabicPeriod"/>
            </a:pPr>
            <a:r>
              <a:rPr lang="it-IT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Esiste Dio e i doveri verso di Lui</a:t>
            </a:r>
          </a:p>
          <a:p>
            <a:pPr marL="742950" lvl="0" indent="-742950" algn="just">
              <a:lnSpc>
                <a:spcPts val="35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3200" b="1" spc="-18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 se </a:t>
            </a:r>
            <a:r>
              <a:rPr lang="it-IT" sz="3200" b="1" spc="-18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 uguali, ci sono due tipi di persone che si differiscono per la loro reazione al Suo comando: </a:t>
            </a:r>
            <a:r>
              <a:rPr lang="it-IT" sz="3200" b="1" spc="-180" dirty="0" smtClean="0">
                <a:ln>
                  <a:solidFill>
                    <a:sysClr val="windowText" lastClr="000000"/>
                  </a:solidFill>
                </a:ln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 questione di volontà</a:t>
            </a:r>
          </a:p>
          <a:p>
            <a:pPr marL="742950" lvl="0" indent="-742950" algn="just">
              <a:lnSpc>
                <a:spcPts val="35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3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Dio salva quelli che si ravvedono: a quale categoria appartieni tu? </a:t>
            </a:r>
            <a:r>
              <a:rPr lang="it-IT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Vuoi ravvederti? Devi infilarti in una delle due categorie… e se dici che non ti interessa ti infili </a:t>
            </a:r>
            <a:r>
              <a:rPr lang="it-IT" sz="32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giàù</a:t>
            </a:r>
            <a:r>
              <a:rPr lang="it-IT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nella </a:t>
            </a:r>
            <a:r>
              <a:rPr lang="it-IT" sz="3200" b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categoria sbagliata!                                                      </a:t>
            </a:r>
            <a:r>
              <a:rPr lang="it-IT" sz="3600" b="1" i="1" u="sng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5729" y="2389239"/>
            <a:ext cx="2856271" cy="1120877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4" name="CasellaDiTesto 3"/>
          <p:cNvSpPr txBox="1"/>
          <p:nvPr/>
        </p:nvSpPr>
        <p:spPr>
          <a:xfrm>
            <a:off x="9335729" y="3528893"/>
            <a:ext cx="2856271" cy="504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it-IT" sz="2000" b="1" dirty="0" smtClean="0">
                <a:latin typeface="Arial Black" panose="020B0A04020102020204" pitchFamily="34" charset="0"/>
              </a:rPr>
              <a:t>DIRE O FARE?</a:t>
            </a:r>
          </a:p>
          <a:p>
            <a:pPr algn="ctr">
              <a:lnSpc>
                <a:spcPts val="2000"/>
              </a:lnSpc>
            </a:pPr>
            <a:r>
              <a:rPr lang="it-IT" sz="2000" b="1" spc="-180" dirty="0" smtClean="0">
                <a:latin typeface="Arial Black" panose="020B0A04020102020204" pitchFamily="34" charset="0"/>
              </a:rPr>
              <a:t>ESSERE O APPARIRE?</a:t>
            </a:r>
            <a:endParaRPr lang="it-IT" sz="2000" b="1" spc="-18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314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735</Words>
  <Application>Microsoft Office PowerPoint</Application>
  <PresentationFormat>Widescreen</PresentationFormat>
  <Paragraphs>62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Domenico Caramia</dc:creator>
  <cp:lastModifiedBy>Domenico Caramia</cp:lastModifiedBy>
  <cp:revision>22</cp:revision>
  <dcterms:created xsi:type="dcterms:W3CDTF">2017-07-31T16:59:59Z</dcterms:created>
  <dcterms:modified xsi:type="dcterms:W3CDTF">2017-09-03T17:43:09Z</dcterms:modified>
</cp:coreProperties>
</file>