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074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090F-100C-48DF-AD9D-FCEEC8E69220}" type="datetimeFigureOut">
              <a:rPr lang="it-IT" smtClean="0"/>
              <a:t>06/08/2017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A89F-71CC-4265-A9F2-4CA60181FE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64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090F-100C-48DF-AD9D-FCEEC8E69220}" type="datetimeFigureOut">
              <a:rPr lang="it-IT" smtClean="0"/>
              <a:t>06/08/2017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A89F-71CC-4265-A9F2-4CA60181FE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80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090F-100C-48DF-AD9D-FCEEC8E69220}" type="datetimeFigureOut">
              <a:rPr lang="it-IT" smtClean="0"/>
              <a:t>06/08/2017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A89F-71CC-4265-A9F2-4CA60181FE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72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090F-100C-48DF-AD9D-FCEEC8E69220}" type="datetimeFigureOut">
              <a:rPr lang="it-IT" smtClean="0"/>
              <a:t>06/08/2017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A89F-71CC-4265-A9F2-4CA60181FE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71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090F-100C-48DF-AD9D-FCEEC8E69220}" type="datetimeFigureOut">
              <a:rPr lang="it-IT" smtClean="0"/>
              <a:t>06/08/2017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A89F-71CC-4265-A9F2-4CA60181FE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9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090F-100C-48DF-AD9D-FCEEC8E69220}" type="datetimeFigureOut">
              <a:rPr lang="it-IT" smtClean="0"/>
              <a:t>06/08/2017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A89F-71CC-4265-A9F2-4CA60181FE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1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090F-100C-48DF-AD9D-FCEEC8E69220}" type="datetimeFigureOut">
              <a:rPr lang="it-IT" smtClean="0"/>
              <a:t>06/08/2017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A89F-71CC-4265-A9F2-4CA60181FE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016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090F-100C-48DF-AD9D-FCEEC8E69220}" type="datetimeFigureOut">
              <a:rPr lang="it-IT" smtClean="0"/>
              <a:t>06/08/2017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A89F-71CC-4265-A9F2-4CA60181FE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46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090F-100C-48DF-AD9D-FCEEC8E69220}" type="datetimeFigureOut">
              <a:rPr lang="it-IT" smtClean="0"/>
              <a:t>06/08/2017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A89F-71CC-4265-A9F2-4CA60181FE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39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090F-100C-48DF-AD9D-FCEEC8E69220}" type="datetimeFigureOut">
              <a:rPr lang="it-IT" smtClean="0"/>
              <a:t>06/08/2017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A89F-71CC-4265-A9F2-4CA60181FE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593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090F-100C-48DF-AD9D-FCEEC8E69220}" type="datetimeFigureOut">
              <a:rPr lang="it-IT" smtClean="0"/>
              <a:t>06/08/2017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A89F-71CC-4265-A9F2-4CA60181FE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18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090F-100C-48DF-AD9D-FCEEC8E69220}" type="datetimeFigureOut">
              <a:rPr lang="it-IT" smtClean="0"/>
              <a:t>06/08/2017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FA89F-71CC-4265-A9F2-4CA60181FE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4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/>
          </a:p>
        </p:txBody>
      </p:sp>
      <p:pic>
        <p:nvPicPr>
          <p:cNvPr id="1026" name="Picture 2" descr="Risultati immagini per gif animata metafo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5915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astardidentro.it/sites/default/files/styles/nullo_animated/public/images/5/5/2/lastoriadellatuavitatartaruga.gif?itok=cp6ZgR_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15" y="0"/>
            <a:ext cx="7326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tardo 8"/>
          <p:cNvSpPr/>
          <p:nvPr/>
        </p:nvSpPr>
        <p:spPr>
          <a:xfrm rot="16200000">
            <a:off x="7776144" y="4447405"/>
            <a:ext cx="1499937" cy="3321251"/>
          </a:xfrm>
          <a:prstGeom prst="flowChartDelay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640" y="5470859"/>
            <a:ext cx="809625" cy="117809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19742" y="2842459"/>
            <a:ext cx="47404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latin typeface="Arial Black" panose="020B0A04020102020204" pitchFamily="34" charset="0"/>
              </a:rPr>
              <a:t>LE PARABOLE DEI VANGELI</a:t>
            </a:r>
            <a:endParaRPr lang="it-IT" sz="6000" b="1" dirty="0">
              <a:latin typeface="Arial Black" panose="020B0A040201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446028" y="550285"/>
            <a:ext cx="6160168" cy="136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latin typeface="Arial Black" panose="020B0A04020102020204" pitchFamily="34" charset="0"/>
              </a:rPr>
              <a:t>Ecco la storia della nostra vita</a:t>
            </a:r>
            <a:endParaRPr lang="it-IT" sz="4400" b="1" dirty="0">
              <a:latin typeface="Arial Black" panose="020B0A040201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440336" y="1918285"/>
            <a:ext cx="6165859" cy="3343526"/>
          </a:xfrm>
          <a:prstGeom prst="rect">
            <a:avLst/>
          </a:prstGeom>
          <a:blipFill dpi="0" rotWithShape="1">
            <a:blip r:embed="rId5">
              <a:alphaModFix amt="21000"/>
            </a:blip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65" y="2244475"/>
            <a:ext cx="349690" cy="36809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7"/>
          <a:srcRect l="33793" t="4502" r="34348" b="4939"/>
          <a:stretch/>
        </p:blipFill>
        <p:spPr>
          <a:xfrm>
            <a:off x="578456" y="1411705"/>
            <a:ext cx="561371" cy="120086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8"/>
          <a:srcRect l="27577" t="11756" r="32062" b="12504"/>
          <a:stretch/>
        </p:blipFill>
        <p:spPr>
          <a:xfrm>
            <a:off x="3436105" y="1279818"/>
            <a:ext cx="510879" cy="13327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9"/>
          <a:srcRect l="2366" r="-1"/>
          <a:stretch/>
        </p:blipFill>
        <p:spPr>
          <a:xfrm>
            <a:off x="4010526" y="1279817"/>
            <a:ext cx="844003" cy="1332754"/>
          </a:xfrm>
          <a:prstGeom prst="rect">
            <a:avLst/>
          </a:prstGeom>
        </p:spPr>
      </p:pic>
      <p:pic>
        <p:nvPicPr>
          <p:cNvPr id="7" name="Picture 2" descr="Gif animate Punto esclamativ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972" y="5535423"/>
            <a:ext cx="650869" cy="10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7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225" y="0"/>
            <a:ext cx="2771775" cy="197317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0"/>
            <a:ext cx="12192000" cy="683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4000"/>
              </a:lnSpc>
            </a:pPr>
            <a:r>
              <a:rPr lang="it-IT" sz="36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LE PARABOLE DI GESU</a:t>
            </a:r>
            <a:r>
              <a:rPr lang="it-IT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’</a:t>
            </a:r>
            <a:r>
              <a:rPr lang="it-IT" sz="3600" b="1" dirty="0" smtClean="0">
                <a:solidFill>
                  <a:prstClr val="black"/>
                </a:solidFill>
              </a:rPr>
              <a:t> - </a:t>
            </a:r>
            <a:r>
              <a:rPr lang="it-IT" sz="3600" b="1" dirty="0">
                <a:solidFill>
                  <a:prstClr val="black"/>
                </a:solidFill>
              </a:rPr>
              <a:t>40 su 70 </a:t>
            </a:r>
            <a:r>
              <a:rPr lang="it-IT" sz="3600" b="1" dirty="0" smtClean="0">
                <a:solidFill>
                  <a:prstClr val="black"/>
                </a:solidFill>
              </a:rPr>
              <a:t>in tutta la </a:t>
            </a:r>
            <a:r>
              <a:rPr lang="it-IT" sz="3600" b="1" dirty="0">
                <a:solidFill>
                  <a:prstClr val="black"/>
                </a:solidFill>
              </a:rPr>
              <a:t>Bibbia</a:t>
            </a:r>
          </a:p>
          <a:p>
            <a:pPr lvl="0" algn="just">
              <a:lnSpc>
                <a:spcPts val="4000"/>
              </a:lnSpc>
            </a:pPr>
            <a:r>
              <a:rPr lang="it-IT" sz="3600" b="1" dirty="0">
                <a:solidFill>
                  <a:prstClr val="black"/>
                </a:solidFill>
              </a:rPr>
              <a:t>Molti dei più noti insegnamenti di Gesù </a:t>
            </a:r>
            <a:endParaRPr lang="it-IT" sz="3600" b="1" dirty="0" smtClean="0">
              <a:solidFill>
                <a:prstClr val="black"/>
              </a:solidFill>
            </a:endParaRPr>
          </a:p>
          <a:p>
            <a:pPr lvl="0" algn="just">
              <a:lnSpc>
                <a:spcPts val="4000"/>
              </a:lnSpc>
            </a:pPr>
            <a:r>
              <a:rPr lang="it-IT" sz="3600" b="1" dirty="0" smtClean="0">
                <a:solidFill>
                  <a:prstClr val="black"/>
                </a:solidFill>
              </a:rPr>
              <a:t>sono </a:t>
            </a:r>
            <a:r>
              <a:rPr lang="it-IT" sz="3600" b="1" dirty="0">
                <a:solidFill>
                  <a:prstClr val="black"/>
                </a:solidFill>
              </a:rPr>
              <a:t>PARABOLE: il buon </a:t>
            </a:r>
            <a:r>
              <a:rPr lang="it-IT" sz="3600" b="1" dirty="0" smtClean="0">
                <a:solidFill>
                  <a:prstClr val="black"/>
                </a:solidFill>
              </a:rPr>
              <a:t>Samaritano</a:t>
            </a:r>
            <a:r>
              <a:rPr lang="it-IT" sz="3600" b="1" dirty="0">
                <a:solidFill>
                  <a:prstClr val="black"/>
                </a:solidFill>
              </a:rPr>
              <a:t>, </a:t>
            </a:r>
            <a:endParaRPr lang="it-IT" sz="3600" b="1" dirty="0" smtClean="0">
              <a:solidFill>
                <a:prstClr val="black"/>
              </a:solidFill>
            </a:endParaRPr>
          </a:p>
          <a:p>
            <a:pPr lvl="0" algn="just">
              <a:lnSpc>
                <a:spcPts val="4000"/>
              </a:lnSpc>
            </a:pPr>
            <a:r>
              <a:rPr lang="it-IT" sz="3600" b="1" dirty="0" smtClean="0">
                <a:solidFill>
                  <a:prstClr val="black"/>
                </a:solidFill>
              </a:rPr>
              <a:t>la </a:t>
            </a:r>
            <a:r>
              <a:rPr lang="it-IT" sz="3600" b="1" dirty="0">
                <a:solidFill>
                  <a:prstClr val="black"/>
                </a:solidFill>
              </a:rPr>
              <a:t>pecora smarrita, il seminatore, ecc. </a:t>
            </a:r>
          </a:p>
          <a:p>
            <a:pPr lvl="0" algn="just">
              <a:lnSpc>
                <a:spcPts val="4000"/>
              </a:lnSpc>
            </a:pPr>
            <a:r>
              <a:rPr lang="it-IT" sz="3600" b="1" dirty="0" smtClean="0">
                <a:solidFill>
                  <a:prstClr val="black"/>
                </a:solidFill>
              </a:rPr>
              <a:t>Bisogna </a:t>
            </a:r>
            <a:r>
              <a:rPr lang="it-IT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riservare </a:t>
            </a:r>
            <a:r>
              <a:rPr lang="it-IT" sz="36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il termine «parabola» </a:t>
            </a:r>
            <a:endParaRPr lang="it-IT" sz="3600" b="1" dirty="0" smtClean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  <a:p>
            <a:pPr lvl="0" algn="just">
              <a:lnSpc>
                <a:spcPts val="4000"/>
              </a:lnSpc>
            </a:pPr>
            <a:r>
              <a:rPr lang="it-IT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alle </a:t>
            </a:r>
            <a:r>
              <a:rPr lang="it-IT" sz="36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storie "complete" illustrate sotto forma di </a:t>
            </a:r>
            <a:endParaRPr lang="it-IT" sz="3600" b="1" dirty="0" smtClean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  <a:p>
            <a:pPr lvl="0" algn="just">
              <a:lnSpc>
                <a:spcPts val="4000"/>
              </a:lnSpc>
            </a:pPr>
            <a:r>
              <a:rPr lang="it-IT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racconto. </a:t>
            </a:r>
            <a:r>
              <a:rPr lang="it-IT" sz="3600" b="1" spc="-150" dirty="0">
                <a:solidFill>
                  <a:prstClr val="black"/>
                </a:solidFill>
              </a:rPr>
              <a:t>Lc 4.23; Mc 7.15-16; Mt 5.7; </a:t>
            </a:r>
            <a:r>
              <a:rPr lang="it-IT" sz="3600" b="1" spc="-150" dirty="0" err="1">
                <a:solidFill>
                  <a:prstClr val="black"/>
                </a:solidFill>
              </a:rPr>
              <a:t>Giov</a:t>
            </a:r>
            <a:r>
              <a:rPr lang="it-IT" sz="3600" b="1" spc="-150" dirty="0">
                <a:solidFill>
                  <a:prstClr val="black"/>
                </a:solidFill>
              </a:rPr>
              <a:t> 10.1-18; </a:t>
            </a:r>
            <a:endParaRPr lang="it-IT" sz="3600" b="1" spc="-150" dirty="0" smtClean="0">
              <a:solidFill>
                <a:prstClr val="black"/>
              </a:solidFill>
            </a:endParaRPr>
          </a:p>
          <a:p>
            <a:pPr lvl="0" algn="just">
              <a:lnSpc>
                <a:spcPts val="4000"/>
              </a:lnSpc>
            </a:pPr>
            <a:r>
              <a:rPr lang="it-IT" sz="3600" b="1" spc="-150" dirty="0" err="1" smtClean="0">
                <a:solidFill>
                  <a:prstClr val="black"/>
                </a:solidFill>
              </a:rPr>
              <a:t>Giov</a:t>
            </a:r>
            <a:r>
              <a:rPr lang="it-IT" sz="3600" b="1" spc="-150" dirty="0" smtClean="0">
                <a:solidFill>
                  <a:prstClr val="black"/>
                </a:solidFill>
              </a:rPr>
              <a:t> </a:t>
            </a:r>
            <a:r>
              <a:rPr lang="it-IT" sz="3600" b="1" spc="-150" dirty="0">
                <a:solidFill>
                  <a:prstClr val="black"/>
                </a:solidFill>
              </a:rPr>
              <a:t>15.1-11; </a:t>
            </a:r>
            <a:r>
              <a:rPr lang="it-IT" sz="3600" b="1" spc="-150" dirty="0" err="1">
                <a:solidFill>
                  <a:prstClr val="black"/>
                </a:solidFill>
              </a:rPr>
              <a:t>Giov</a:t>
            </a:r>
            <a:r>
              <a:rPr lang="it-IT" sz="3600" b="1" spc="-150" dirty="0">
                <a:solidFill>
                  <a:prstClr val="black"/>
                </a:solidFill>
              </a:rPr>
              <a:t> 4.31-38; </a:t>
            </a:r>
            <a:r>
              <a:rPr lang="it-IT" sz="3600" b="1" spc="-150" dirty="0" err="1">
                <a:solidFill>
                  <a:prstClr val="black"/>
                </a:solidFill>
              </a:rPr>
              <a:t>Giov</a:t>
            </a:r>
            <a:r>
              <a:rPr lang="it-IT" sz="3600" b="1" spc="-150" dirty="0">
                <a:solidFill>
                  <a:prstClr val="black"/>
                </a:solidFill>
              </a:rPr>
              <a:t> 6.35; </a:t>
            </a:r>
            <a:r>
              <a:rPr lang="it-IT" sz="3600" b="1" spc="-150" dirty="0" err="1">
                <a:solidFill>
                  <a:prstClr val="black"/>
                </a:solidFill>
              </a:rPr>
              <a:t>Giov</a:t>
            </a:r>
            <a:r>
              <a:rPr lang="it-IT" sz="3600" b="1" spc="-150" dirty="0">
                <a:solidFill>
                  <a:prstClr val="black"/>
                </a:solidFill>
              </a:rPr>
              <a:t> 7.37-39</a:t>
            </a:r>
          </a:p>
          <a:p>
            <a:pPr lvl="6" algn="just">
              <a:lnSpc>
                <a:spcPts val="4000"/>
              </a:lnSpc>
            </a:pPr>
            <a:r>
              <a:rPr lang="it-IT" sz="3600" b="1" dirty="0" smtClean="0">
                <a:solidFill>
                  <a:prstClr val="black"/>
                </a:solidFill>
              </a:rPr>
              <a:t>Queste parabole in forma di racconto oggi sono considerate </a:t>
            </a:r>
            <a:r>
              <a:rPr lang="it-IT" sz="3600" b="1" dirty="0">
                <a:solidFill>
                  <a:prstClr val="black"/>
                </a:solidFill>
              </a:rPr>
              <a:t>«allegorie</a:t>
            </a:r>
            <a:r>
              <a:rPr lang="it-IT" sz="3600" b="1" dirty="0" smtClean="0">
                <a:solidFill>
                  <a:prstClr val="black"/>
                </a:solidFill>
              </a:rPr>
              <a:t>»: un </a:t>
            </a:r>
            <a:r>
              <a:rPr lang="it-IT" sz="3600" b="1" dirty="0">
                <a:solidFill>
                  <a:prstClr val="black"/>
                </a:solidFill>
              </a:rPr>
              <a:t>racconto </a:t>
            </a:r>
            <a:r>
              <a:rPr lang="it-IT" sz="3600" b="1" dirty="0" smtClean="0">
                <a:solidFill>
                  <a:prstClr val="black"/>
                </a:solidFill>
              </a:rPr>
              <a:t>che </a:t>
            </a:r>
            <a:r>
              <a:rPr lang="it-IT" sz="3600" b="1" dirty="0">
                <a:solidFill>
                  <a:prstClr val="black"/>
                </a:solidFill>
              </a:rPr>
              <a:t>sembri </a:t>
            </a:r>
            <a:r>
              <a:rPr lang="it-IT" sz="3600" b="1" dirty="0" smtClean="0">
                <a:solidFill>
                  <a:prstClr val="black"/>
                </a:solidFill>
              </a:rPr>
              <a:t>riguardare </a:t>
            </a:r>
            <a:r>
              <a:rPr lang="it-IT" sz="3600" b="1" dirty="0">
                <a:solidFill>
                  <a:prstClr val="black"/>
                </a:solidFill>
              </a:rPr>
              <a:t>qualcosa di totalmente diverso...</a:t>
            </a:r>
          </a:p>
          <a:p>
            <a:pPr lvl="0" algn="just">
              <a:lnSpc>
                <a:spcPts val="4000"/>
              </a:lnSpc>
              <a:spcBef>
                <a:spcPts val="600"/>
              </a:spcBef>
            </a:pPr>
            <a:r>
              <a:rPr lang="it-IT" sz="3600" b="1" dirty="0">
                <a:solidFill>
                  <a:prstClr val="black"/>
                </a:solidFill>
              </a:rPr>
              <a:t>Un noto esempio </a:t>
            </a:r>
            <a:r>
              <a:rPr lang="it-IT" sz="3600" b="1" dirty="0" smtClean="0">
                <a:solidFill>
                  <a:prstClr val="black"/>
                </a:solidFill>
              </a:rPr>
              <a:t>«moderno» è </a:t>
            </a:r>
            <a:r>
              <a:rPr lang="it-IT" sz="36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"</a:t>
            </a:r>
            <a:r>
              <a:rPr lang="it-IT" sz="3600" b="1" i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il pellegrinaggio del piccolo Cristiano</a:t>
            </a:r>
            <a:r>
              <a:rPr lang="it-IT" sz="36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" </a:t>
            </a:r>
            <a:r>
              <a:rPr lang="it-IT" sz="3600" b="1" dirty="0">
                <a:solidFill>
                  <a:prstClr val="black"/>
                </a:solidFill>
              </a:rPr>
              <a:t>di John </a:t>
            </a:r>
            <a:r>
              <a:rPr lang="it-IT" sz="3600" b="1" dirty="0" smtClean="0">
                <a:solidFill>
                  <a:prstClr val="black"/>
                </a:solidFill>
              </a:rPr>
              <a:t>Bunyan… (del 1600!).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225" y="1973179"/>
            <a:ext cx="27717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5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12192000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00"/>
              </a:lnSpc>
            </a:pPr>
            <a:r>
              <a:rPr lang="it-IT" sz="3600" spc="-15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Quali </a:t>
            </a:r>
            <a:r>
              <a:rPr lang="it-IT" sz="3600" spc="-15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sono il messaggio e l'appello delle parabole? </a:t>
            </a:r>
          </a:p>
          <a:p>
            <a:pPr lvl="0" algn="just">
              <a:lnSpc>
                <a:spcPts val="3900"/>
              </a:lnSpc>
            </a:pP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senso ampio</a:t>
            </a:r>
            <a:r>
              <a:rPr lang="it-IT" sz="3600" b="1" spc="-1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sz="3600" b="1" spc="-1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l'avvento </a:t>
            </a: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«regno</a:t>
            </a:r>
            <a:r>
              <a:rPr lang="it-IT" sz="3600" b="1" spc="-1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 </a:t>
            </a:r>
            <a:endParaRPr lang="it-IT" sz="3600" b="1" spc="-15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3900"/>
              </a:lnSpc>
            </a:pP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c’è un Regno e un Re; ciò </a:t>
            </a:r>
            <a:r>
              <a:rPr lang="it-IT" sz="3600" b="1" spc="-1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chiaramente </a:t>
            </a:r>
            <a:endParaRPr lang="it-IT" sz="3600" b="1" spc="-15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3900"/>
              </a:lnSpc>
            </a:pP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 </a:t>
            </a:r>
            <a:r>
              <a:rPr lang="it-IT" sz="3600" b="1" spc="-1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dall'inizio di </a:t>
            </a: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molte </a:t>
            </a:r>
            <a:r>
              <a:rPr lang="it-IT" sz="3600" b="1" spc="-1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parabole. </a:t>
            </a:r>
            <a:endParaRPr lang="it-IT" sz="3600" b="1" spc="-15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ts val="3900"/>
              </a:lnSpc>
            </a:pP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it-IT" sz="3600" b="1" i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sz="3600" b="1" i="1" spc="-15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regno dei cieli è simile a...».</a:t>
            </a:r>
          </a:p>
          <a:p>
            <a:pPr lvl="0" algn="just">
              <a:lnSpc>
                <a:spcPts val="3900"/>
              </a:lnSpc>
              <a:spcBef>
                <a:spcPts val="3000"/>
              </a:spcBef>
            </a:pP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3600" b="1" spc="-1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significato delle parabole </a:t>
            </a: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dipende da </a:t>
            </a:r>
            <a:r>
              <a:rPr lang="it-IT" sz="3600" b="1" spc="-1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quello che </a:t>
            </a: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è/sarà </a:t>
            </a:r>
            <a:r>
              <a:rPr lang="it-IT" sz="3600" b="1" spc="-1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nuova </a:t>
            </a: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Assemblea: solo 4 sono comuni a tutti i vangeli </a:t>
            </a:r>
            <a:r>
              <a:rPr lang="it-IT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(il seminatore, il granello di senape, i cattivi vignaioli, il fico sterile)</a:t>
            </a:r>
            <a:endParaRPr lang="it-IT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3900"/>
              </a:lnSpc>
              <a:spcBef>
                <a:spcPts val="3000"/>
              </a:spcBef>
            </a:pPr>
            <a:r>
              <a:rPr lang="it-IT" sz="3600" b="1" spc="-1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le </a:t>
            </a: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consideriamo </a:t>
            </a:r>
            <a:r>
              <a:rPr lang="it-IT" sz="3600" b="1" spc="-1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blocco, il loro messaggio </a:t>
            </a: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riguarda sei argomenti principali:</a:t>
            </a:r>
          </a:p>
          <a:p>
            <a:pPr lvl="0" algn="just">
              <a:lnSpc>
                <a:spcPts val="3900"/>
              </a:lnSpc>
              <a:spcBef>
                <a:spcPts val="600"/>
              </a:spcBef>
            </a:pP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della 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misericordia</a:t>
            </a: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ritorno </a:t>
            </a: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dell’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imminenza</a:t>
            </a:r>
          </a:p>
          <a:p>
            <a:pPr lvl="0" algn="just">
              <a:lnSpc>
                <a:spcPts val="3900"/>
              </a:lnSpc>
            </a:pP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  della 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decisione</a:t>
            </a: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dell’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etica</a:t>
            </a: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dell’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attesa</a:t>
            </a:r>
            <a:endParaRPr lang="it-IT" sz="3600" b="1" spc="-15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9637" t="9399" r="23432" b="4267"/>
          <a:stretch/>
        </p:blipFill>
        <p:spPr>
          <a:xfrm>
            <a:off x="9615236" y="690995"/>
            <a:ext cx="924427" cy="187966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2000"/>
                    </a14:imgEffect>
                    <a14:imgEffect>
                      <a14:brightnessContrast contrast="-27000"/>
                    </a14:imgEffect>
                  </a14:imgLayer>
                </a14:imgProps>
              </a:ext>
            </a:extLst>
          </a:blip>
          <a:srcRect r="11650"/>
          <a:stretch/>
        </p:blipFill>
        <p:spPr>
          <a:xfrm>
            <a:off x="10539664" y="690995"/>
            <a:ext cx="1652336" cy="187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2192000" cy="682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it-IT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PARABOLE DELLA MISERICORDIA</a:t>
            </a:r>
          </a:p>
          <a:p>
            <a:pPr marL="342900" indent="-342900">
              <a:lnSpc>
                <a:spcPts val="3500"/>
              </a:lnSpc>
              <a:buFont typeface="+mj-lt"/>
              <a:buAutoNum type="arabicPeriod"/>
            </a:pPr>
            <a:r>
              <a:rPr lang="it-I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due debitori</a:t>
            </a:r>
          </a:p>
          <a:p>
            <a:pPr marL="342900" indent="-342900">
              <a:lnSpc>
                <a:spcPts val="3500"/>
              </a:lnSpc>
              <a:buFont typeface="+mj-lt"/>
              <a:buAutoNum type="arabicPeriod"/>
            </a:pPr>
            <a:r>
              <a:rPr lang="it-I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fariseo e il pubblicano</a:t>
            </a:r>
          </a:p>
          <a:p>
            <a:pPr marL="342900" indent="-342900">
              <a:lnSpc>
                <a:spcPts val="3500"/>
              </a:lnSpc>
              <a:buFont typeface="+mj-lt"/>
              <a:buAutoNum type="arabicPeriod"/>
            </a:pPr>
            <a:r>
              <a:rPr lang="it-I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due figli</a:t>
            </a:r>
          </a:p>
          <a:p>
            <a:pPr marL="342900" indent="-342900">
              <a:lnSpc>
                <a:spcPts val="3500"/>
              </a:lnSpc>
              <a:buFont typeface="+mj-lt"/>
              <a:buAutoNum type="arabicPeriod"/>
            </a:pPr>
            <a:r>
              <a:rPr lang="it-I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pecora smarrita</a:t>
            </a:r>
          </a:p>
          <a:p>
            <a:pPr marL="342900" indent="-342900">
              <a:lnSpc>
                <a:spcPts val="3500"/>
              </a:lnSpc>
              <a:buFont typeface="+mj-lt"/>
              <a:buAutoNum type="arabicPeriod"/>
            </a:pPr>
            <a:r>
              <a:rPr lang="it-I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moneta perduta</a:t>
            </a:r>
          </a:p>
          <a:p>
            <a:pPr marL="342900" indent="-342900">
              <a:lnSpc>
                <a:spcPts val="3500"/>
              </a:lnSpc>
              <a:buFont typeface="+mj-lt"/>
              <a:buAutoNum type="arabicPeriod"/>
            </a:pPr>
            <a:r>
              <a:rPr lang="it-I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padre amorevole</a:t>
            </a:r>
          </a:p>
          <a:p>
            <a:pPr marL="342900" indent="-342900">
              <a:lnSpc>
                <a:spcPts val="3500"/>
              </a:lnSpc>
              <a:buFont typeface="+mj-lt"/>
              <a:buAutoNum type="arabicPeriod"/>
            </a:pPr>
            <a:r>
              <a:rPr lang="it-I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lavoratori dell’ultima ora</a:t>
            </a:r>
          </a:p>
          <a:p>
            <a:pPr algn="ctr">
              <a:lnSpc>
                <a:spcPts val="3500"/>
              </a:lnSpc>
            </a:pPr>
            <a:r>
              <a:rPr lang="it-IT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PARABOLE DEL RITORNO</a:t>
            </a:r>
          </a:p>
          <a:p>
            <a:pPr marL="352425" indent="-352425">
              <a:lnSpc>
                <a:spcPts val="3500"/>
              </a:lnSpc>
              <a:buFont typeface="+mj-lt"/>
              <a:buAutoNum type="arabicPeriod"/>
            </a:pPr>
            <a:r>
              <a:rPr lang="it-I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granello di  senape</a:t>
            </a:r>
          </a:p>
          <a:p>
            <a:pPr marL="352425" indent="-352425">
              <a:lnSpc>
                <a:spcPts val="3500"/>
              </a:lnSpc>
              <a:buFont typeface="+mj-lt"/>
              <a:buAutoNum type="arabicPeriod"/>
            </a:pPr>
            <a:r>
              <a:rPr lang="it-I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lievito</a:t>
            </a:r>
          </a:p>
          <a:p>
            <a:pPr marL="352425" indent="-352425">
              <a:lnSpc>
                <a:spcPts val="3500"/>
              </a:lnSpc>
              <a:buFont typeface="+mj-lt"/>
              <a:buAutoNum type="arabicPeriod"/>
            </a:pPr>
            <a:r>
              <a:rPr lang="it-I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seme che cresce da sé</a:t>
            </a:r>
          </a:p>
          <a:p>
            <a:pPr marL="352425" indent="-352425">
              <a:lnSpc>
                <a:spcPts val="3500"/>
              </a:lnSpc>
              <a:buFont typeface="+mj-lt"/>
              <a:buAutoNum type="arabicPeriod"/>
            </a:pPr>
            <a:r>
              <a:rPr lang="it-I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seminatore</a:t>
            </a:r>
          </a:p>
          <a:p>
            <a:pPr marL="352425" indent="-352425">
              <a:lnSpc>
                <a:spcPts val="3500"/>
              </a:lnSpc>
              <a:buFont typeface="+mj-lt"/>
              <a:buAutoNum type="arabicPeriod"/>
            </a:pPr>
            <a:r>
              <a:rPr lang="it-I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giudice iniquo</a:t>
            </a:r>
          </a:p>
          <a:p>
            <a:pPr marL="352425" indent="-352425">
              <a:lnSpc>
                <a:spcPts val="3500"/>
              </a:lnSpc>
              <a:buFont typeface="+mj-lt"/>
              <a:buAutoNum type="arabicPeriod"/>
            </a:pPr>
            <a:r>
              <a:rPr lang="it-I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L’amico importuno</a:t>
            </a:r>
            <a:endParaRPr lang="it-I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20128"/>
            <a:ext cx="3689684" cy="270058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8010253" y="5063461"/>
            <a:ext cx="1494620" cy="205624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8138150" y="3696739"/>
            <a:ext cx="1238825" cy="205624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2067" y="4105447"/>
            <a:ext cx="1857375" cy="274739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0117" y="3320716"/>
            <a:ext cx="2457450" cy="20423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5683" y="5344272"/>
            <a:ext cx="2431883" cy="149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074" y="649251"/>
            <a:ext cx="54703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buFont typeface="+mj-lt"/>
              <a:buAutoNum type="arabicPeriod"/>
            </a:pPr>
            <a:r>
              <a:rPr lang="it-I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ricco stolto</a:t>
            </a:r>
          </a:p>
          <a:p>
            <a:pPr marL="449263" indent="-449263">
              <a:buFont typeface="+mj-lt"/>
              <a:buAutoNum type="arabicPeriod"/>
            </a:pPr>
            <a:r>
              <a:rPr lang="it-I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ladro</a:t>
            </a:r>
          </a:p>
          <a:p>
            <a:pPr marL="449263" indent="-449263">
              <a:buFont typeface="+mj-lt"/>
              <a:buAutoNum type="arabicPeriod"/>
            </a:pPr>
            <a:r>
              <a:rPr lang="it-I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bambini che giocano</a:t>
            </a:r>
          </a:p>
          <a:p>
            <a:pPr marL="449263" indent="-449263">
              <a:buFont typeface="+mj-lt"/>
              <a:buAutoNum type="arabicPeriod"/>
            </a:pPr>
            <a:r>
              <a:rPr lang="it-I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portinaio</a:t>
            </a:r>
          </a:p>
          <a:p>
            <a:pPr marL="449263" indent="-449263">
              <a:buFont typeface="+mj-lt"/>
              <a:buAutoNum type="arabicPeriod"/>
            </a:pPr>
            <a:r>
              <a:rPr lang="it-I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maggiordomo</a:t>
            </a:r>
          </a:p>
          <a:p>
            <a:pPr marL="449263" indent="-449263">
              <a:buFont typeface="+mj-lt"/>
              <a:buAutoNum type="arabicPeriod"/>
            </a:pPr>
            <a:r>
              <a:rPr lang="it-I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talenti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883866" y="1671840"/>
            <a:ext cx="3760774" cy="10266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48335" y="5037221"/>
            <a:ext cx="4443664" cy="182077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8074" y="4334876"/>
            <a:ext cx="9388642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lvl="0" indent="-449263">
              <a:lnSpc>
                <a:spcPts val="3300"/>
              </a:lnSpc>
              <a:buFont typeface="+mj-lt"/>
              <a:buAutoNum type="arabicPeriod"/>
            </a:pPr>
            <a:endParaRPr lang="it-IT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ts val="3300"/>
              </a:lnSpc>
            </a:pPr>
            <a:r>
              <a:rPr lang="it-IT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PARABOLE DELL’ATTESA</a:t>
            </a:r>
          </a:p>
          <a:p>
            <a:pPr marL="742950" lvl="0" indent="-742950" algn="just">
              <a:lnSpc>
                <a:spcPts val="3300"/>
              </a:lnSpc>
              <a:buFont typeface="+mj-lt"/>
              <a:buAutoNum type="arabicPeriod"/>
            </a:pPr>
            <a:r>
              <a:rPr lang="it-IT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zizzania</a:t>
            </a:r>
          </a:p>
          <a:p>
            <a:pPr marL="742950" lvl="0" indent="-742950" algn="just">
              <a:lnSpc>
                <a:spcPts val="3300"/>
              </a:lnSpc>
              <a:buFont typeface="+mj-lt"/>
              <a:buAutoNum type="arabicPeriod"/>
            </a:pPr>
            <a:r>
              <a:rPr lang="it-IT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rete</a:t>
            </a:r>
          </a:p>
          <a:p>
            <a:pPr marL="742950" lvl="0" indent="-742950" algn="just">
              <a:lnSpc>
                <a:spcPts val="3300"/>
              </a:lnSpc>
              <a:buFont typeface="+mj-lt"/>
              <a:buAutoNum type="arabicPeriod"/>
            </a:pPr>
            <a:r>
              <a:rPr lang="it-IT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fico sterile</a:t>
            </a:r>
          </a:p>
        </p:txBody>
      </p:sp>
      <p:sp>
        <p:nvSpPr>
          <p:cNvPr id="7" name="Rettangolo 6"/>
          <p:cNvSpPr/>
          <p:nvPr/>
        </p:nvSpPr>
        <p:spPr>
          <a:xfrm>
            <a:off x="5498432" y="649251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9263" lvl="0" indent="-176213">
              <a:spcBef>
                <a:spcPts val="600"/>
              </a:spcBef>
              <a:buFont typeface="+mj-lt"/>
              <a:buAutoNum type="arabicPeriod" startAt="7"/>
            </a:pPr>
            <a:r>
              <a:rPr lang="it-IT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mine</a:t>
            </a:r>
          </a:p>
          <a:p>
            <a:pPr marL="449263" lvl="0" indent="-176213">
              <a:spcBef>
                <a:spcPts val="600"/>
              </a:spcBef>
              <a:buFont typeface="+mj-lt"/>
              <a:buAutoNum type="arabicPeriod" startAt="7"/>
            </a:pPr>
            <a:r>
              <a:rPr lang="it-IT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cattivi vignaioli</a:t>
            </a:r>
          </a:p>
          <a:p>
            <a:pPr marL="449263" lvl="0" indent="-176213">
              <a:spcBef>
                <a:spcPts val="600"/>
              </a:spcBef>
              <a:buFont typeface="+mj-lt"/>
              <a:buAutoNum type="arabicPeriod" startAt="7"/>
            </a:pPr>
            <a:r>
              <a:rPr lang="it-IT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grande festa</a:t>
            </a:r>
          </a:p>
          <a:p>
            <a:pPr marL="449263" lvl="0" indent="-449263">
              <a:spcBef>
                <a:spcPts val="600"/>
              </a:spcBef>
              <a:buFont typeface="+mj-lt"/>
              <a:buAutoNum type="arabicPeriod" startAt="7"/>
            </a:pPr>
            <a:r>
              <a:rPr lang="it-IT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dieci vergini</a:t>
            </a:r>
          </a:p>
          <a:p>
            <a:pPr marL="449263" lvl="0" indent="-449263">
              <a:spcBef>
                <a:spcPts val="600"/>
              </a:spcBef>
              <a:buFont typeface="+mj-lt"/>
              <a:buAutoNum type="arabicPeriod" startAt="7"/>
            </a:pPr>
            <a:r>
              <a:rPr lang="it-IT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fico</a:t>
            </a:r>
          </a:p>
        </p:txBody>
      </p:sp>
      <p:sp>
        <p:nvSpPr>
          <p:cNvPr id="8" name="Rettangolo 7"/>
          <p:cNvSpPr/>
          <p:nvPr/>
        </p:nvSpPr>
        <p:spPr>
          <a:xfrm>
            <a:off x="1090866" y="133725"/>
            <a:ext cx="6769766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300"/>
              </a:lnSpc>
            </a:pPr>
            <a:r>
              <a:rPr lang="it-IT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PARABOLE DELL’IMMINENZA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498432" y="772361"/>
            <a:ext cx="0" cy="31098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1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2192000" cy="802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12192000" cy="7709803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PARABOLE DELLA DECISIONE</a:t>
            </a:r>
          </a:p>
          <a:p>
            <a:pPr marL="742950" indent="-742950">
              <a:lnSpc>
                <a:spcPts val="3300"/>
              </a:lnSpc>
              <a:buFont typeface="+mj-lt"/>
              <a:buAutoNum type="arabicPeriod"/>
            </a:pPr>
            <a:r>
              <a:rPr lang="it-IT" sz="3600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L’uomo che va dal giudice</a:t>
            </a:r>
          </a:p>
          <a:p>
            <a:pPr marL="742950" indent="-742950">
              <a:lnSpc>
                <a:spcPts val="3300"/>
              </a:lnSpc>
              <a:buFont typeface="+mj-lt"/>
              <a:buAutoNum type="arabicPeriod"/>
            </a:pPr>
            <a:r>
              <a:rPr lang="it-IT" sz="3600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L’amministratore disonesto</a:t>
            </a:r>
          </a:p>
          <a:p>
            <a:pPr marL="742950" indent="-742950">
              <a:lnSpc>
                <a:spcPts val="3300"/>
              </a:lnSpc>
              <a:buFont typeface="+mj-lt"/>
              <a:buAutoNum type="arabicPeriod"/>
            </a:pPr>
            <a:r>
              <a:rPr lang="it-IT" sz="3600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Il ricco e </a:t>
            </a:r>
            <a:r>
              <a:rPr lang="it-IT" sz="3600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Lazzaro</a:t>
            </a:r>
            <a:endParaRPr lang="it-IT" sz="3600" b="1" spc="-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ts val="3300"/>
              </a:lnSpc>
              <a:buFont typeface="+mj-lt"/>
              <a:buAutoNum type="arabicPeriod"/>
            </a:pPr>
            <a:r>
              <a:rPr lang="it-IT" sz="3600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L’invitato senza l’abito di nozze</a:t>
            </a:r>
          </a:p>
          <a:p>
            <a:pPr marL="742950" indent="-742950">
              <a:lnSpc>
                <a:spcPts val="3300"/>
              </a:lnSpc>
              <a:buFont typeface="+mj-lt"/>
              <a:buAutoNum type="arabicPeriod"/>
            </a:pPr>
            <a:r>
              <a:rPr lang="it-IT" sz="3600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Costruzione della casa e guerra tra due re</a:t>
            </a:r>
          </a:p>
          <a:p>
            <a:pPr marL="742950" indent="-742950">
              <a:lnSpc>
                <a:spcPts val="3300"/>
              </a:lnSpc>
              <a:buFont typeface="+mj-lt"/>
              <a:buAutoNum type="arabicPeriod"/>
            </a:pPr>
            <a:r>
              <a:rPr lang="it-IT" sz="3600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Il ritorno dello spirito impuro</a:t>
            </a:r>
          </a:p>
          <a:p>
            <a:pPr marL="742950" indent="-742950">
              <a:lnSpc>
                <a:spcPts val="3300"/>
              </a:lnSpc>
              <a:buFont typeface="+mj-lt"/>
              <a:buAutoNum type="arabicPeriod"/>
            </a:pPr>
            <a:r>
              <a:rPr lang="it-IT" sz="3600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La porta chiusa</a:t>
            </a:r>
          </a:p>
          <a:p>
            <a:pPr algn="ctr">
              <a:lnSpc>
                <a:spcPts val="3300"/>
              </a:lnSpc>
            </a:pP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L’ETICA CRISTIANA</a:t>
            </a:r>
          </a:p>
          <a:p>
            <a:pPr marL="742950" indent="-742950" algn="just">
              <a:lnSpc>
                <a:spcPts val="3300"/>
              </a:lnSpc>
              <a:buFont typeface="+mj-lt"/>
              <a:buAutoNum type="arabicPeriod"/>
            </a:pPr>
            <a:r>
              <a:rPr lang="it-IT" sz="3600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I posti a tavola</a:t>
            </a:r>
          </a:p>
          <a:p>
            <a:pPr marL="742950" indent="-742950" algn="just">
              <a:lnSpc>
                <a:spcPts val="3300"/>
              </a:lnSpc>
              <a:buFont typeface="+mj-lt"/>
              <a:buAutoNum type="arabicPeriod"/>
            </a:pPr>
            <a:r>
              <a:rPr lang="it-IT" sz="3600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I sevi </a:t>
            </a:r>
            <a:r>
              <a:rPr lang="it-IT" sz="3600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inutili</a:t>
            </a:r>
            <a:endParaRPr lang="it-IT" sz="3600" b="1" spc="-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ts val="3300"/>
              </a:lnSpc>
              <a:buFont typeface="+mj-lt"/>
              <a:buAutoNum type="arabicPeriod"/>
            </a:pPr>
            <a:r>
              <a:rPr lang="it-IT" sz="3600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Il tesoro nascosto</a:t>
            </a:r>
          </a:p>
          <a:p>
            <a:pPr marL="742950" indent="-742950" algn="just">
              <a:lnSpc>
                <a:spcPts val="3300"/>
              </a:lnSpc>
              <a:buFont typeface="+mj-lt"/>
              <a:buAutoNum type="arabicPeriod"/>
            </a:pPr>
            <a:r>
              <a:rPr lang="it-IT" sz="3600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La perla di gran prezzo</a:t>
            </a:r>
          </a:p>
          <a:p>
            <a:pPr marL="742950" indent="-742950" algn="just">
              <a:lnSpc>
                <a:spcPts val="3300"/>
              </a:lnSpc>
              <a:buFont typeface="+mj-lt"/>
              <a:buAutoNum type="arabicPeriod"/>
            </a:pPr>
            <a:r>
              <a:rPr lang="it-IT" sz="3600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Il buon samaritano</a:t>
            </a:r>
          </a:p>
          <a:p>
            <a:pPr marL="742950" indent="-742950" algn="just">
              <a:lnSpc>
                <a:spcPts val="3300"/>
              </a:lnSpc>
              <a:buFont typeface="+mj-lt"/>
              <a:buAutoNum type="arabicPeriod"/>
            </a:pPr>
            <a:r>
              <a:rPr lang="it-IT" sz="3600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Il servitore spietato</a:t>
            </a:r>
          </a:p>
          <a:p>
            <a:pPr marL="742950" indent="-742950" algn="just">
              <a:lnSpc>
                <a:spcPts val="3300"/>
              </a:lnSpc>
              <a:buFont typeface="+mj-lt"/>
              <a:buAutoNum type="arabicPeriod"/>
            </a:pPr>
            <a:r>
              <a:rPr lang="it-IT" sz="3600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Il giudizio finale</a:t>
            </a:r>
          </a:p>
          <a:p>
            <a:pPr marL="742950" indent="-742950">
              <a:lnSpc>
                <a:spcPts val="3300"/>
              </a:lnSpc>
              <a:buFont typeface="+mj-lt"/>
              <a:buAutoNum type="arabicPeriod"/>
            </a:pPr>
            <a:endParaRPr lang="it-IT" sz="3600" b="1" spc="-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ts val="3300"/>
              </a:lnSpc>
              <a:buFont typeface="+mj-lt"/>
              <a:buAutoNum type="arabicPeriod"/>
            </a:pPr>
            <a:endParaRPr lang="it-IT" sz="3600" b="1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030" y="401053"/>
            <a:ext cx="3035969" cy="27432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526" y="3882189"/>
            <a:ext cx="4106779" cy="29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12192000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3600" b="1" spc="-1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 </a:t>
            </a:r>
            <a:r>
              <a:rPr lang="it-IT" sz="3600" b="1" spc="-15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significato</a:t>
            </a:r>
            <a:r>
              <a:rPr lang="it-IT" sz="3600" b="1" spc="-1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delle parabole deve </a:t>
            </a:r>
            <a:endParaRPr lang="it-IT" sz="3600" b="1" spc="-15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essere </a:t>
            </a:r>
            <a:r>
              <a:rPr lang="it-IT" sz="3600" b="1" spc="-15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strettamente legato </a:t>
            </a:r>
            <a:r>
              <a:rPr lang="it-IT" sz="3600" b="1" spc="-1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all'appello </a:t>
            </a:r>
            <a:endParaRPr lang="it-IT" sz="3600" b="1" spc="-15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rivolto </a:t>
            </a:r>
            <a:r>
              <a:rPr lang="it-IT" sz="3600" b="1" spc="-15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chi legge o 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ascolta: Gesù non è </a:t>
            </a:r>
          </a:p>
          <a:p>
            <a:pPr lvl="0"/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stato liturgico!</a:t>
            </a: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3600" b="1" spc="-1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parabole danno un quadro di Dio e </a:t>
            </a:r>
            <a:endParaRPr lang="it-IT" sz="3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 </a:t>
            </a:r>
            <a:r>
              <a:rPr lang="it-IT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nuova Assemblea: ci sfidano </a:t>
            </a:r>
            <a:r>
              <a:rPr lang="it-IT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perchè</a:t>
            </a:r>
            <a:r>
              <a:rPr lang="it-IT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 impegniamo ad </a:t>
            </a:r>
            <a:r>
              <a:rPr lang="it-IT" sz="36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accettare incondizionatamente la sua Volontà, identificandoci con la pecora smarrita, coi malvagi vignaioli, con l'uomo, che scopre un campo col tesoro nascosto,  o altro! </a:t>
            </a:r>
          </a:p>
          <a:p>
            <a:pPr lvl="0">
              <a:spcBef>
                <a:spcPts val="600"/>
              </a:spcBef>
            </a:pPr>
            <a:r>
              <a:rPr lang="it-IT" sz="3600" b="1" spc="-1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rendere il Suo messaggio più chiaro a chi lo ascoltava, Gesù lo illustrava con immagini tratte dalla </a:t>
            </a: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 </a:t>
            </a:r>
            <a:r>
              <a:rPr lang="it-IT" sz="3600" b="1" spc="-1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quotidiana.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271" y="0"/>
            <a:ext cx="3978729" cy="23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3903260" y="4305869"/>
            <a:ext cx="8288740" cy="805218"/>
          </a:xfrm>
          <a:prstGeom prst="roundRect">
            <a:avLst>
              <a:gd name="adj" fmla="val 2683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0" y="0"/>
            <a:ext cx="12192000" cy="6799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700"/>
              </a:lnSpc>
            </a:pP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</a:t>
            </a:r>
            <a:r>
              <a:rPr lang="it-IT" sz="3600" b="1" spc="-15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4,11 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Mat 13.10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>
              <a:lnSpc>
                <a:spcPts val="3700"/>
              </a:lnSpc>
            </a:pP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Rendere </a:t>
            </a:r>
            <a:r>
              <a:rPr lang="it-IT" sz="3600" b="1" spc="-15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oscuro il 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 </a:t>
            </a:r>
            <a:r>
              <a:rPr lang="it-IT" sz="3600" b="1" spc="-15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insegnamento a 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quelli </a:t>
            </a:r>
            <a:r>
              <a:rPr lang="it-IT" sz="3600" b="1" spc="-15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non 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volevano essere Suoi </a:t>
            </a:r>
            <a:r>
              <a:rPr lang="it-IT" sz="3600" b="1" spc="-15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discepoli</a:t>
            </a:r>
            <a:r>
              <a:rPr lang="it-IT" sz="3600" b="1" spc="-1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affinché, come diceva Isaia, «</a:t>
            </a: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vedano </a:t>
            </a:r>
            <a:r>
              <a:rPr lang="it-IT" sz="3600" b="1" spc="-1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non discernano... odano ma non </a:t>
            </a: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comprendano»: 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aiutano i Veri e scoraggiano i falsi! </a:t>
            </a:r>
            <a:endParaRPr lang="it-IT" sz="3600" b="1" spc="-15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7663" lvl="7" algn="just">
              <a:lnSpc>
                <a:spcPts val="3700"/>
              </a:lnSpc>
              <a:spcBef>
                <a:spcPts val="1800"/>
              </a:spcBef>
            </a:pPr>
            <a:r>
              <a:rPr lang="it-IT" sz="3600" b="1" spc="-1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parabole separano chi le ascolta:  non richiedono un grosso sforzo mentale, ma 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 vuole impegno per capire quel che dice Gesù. </a:t>
            </a:r>
          </a:p>
          <a:p>
            <a:pPr marL="3944938" lvl="5" algn="just">
              <a:lnSpc>
                <a:spcPts val="3100"/>
              </a:lnSpc>
              <a:spcBef>
                <a:spcPts val="1800"/>
              </a:spcBef>
            </a:pPr>
            <a:r>
              <a:rPr lang="it-IT" sz="2800" b="1" spc="-150" dirty="0" smtClean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La </a:t>
            </a:r>
            <a:r>
              <a:rPr lang="it-IT" sz="2800" b="1" spc="-15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parola Parabola </a:t>
            </a:r>
            <a:r>
              <a:rPr lang="it-IT" sz="2800" b="1" spc="-150" dirty="0" smtClean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significa </a:t>
            </a:r>
            <a:r>
              <a:rPr lang="it-IT" sz="2800" b="1" spc="-15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"paragone, parallelo, illustrazione, analogia</a:t>
            </a:r>
            <a:endParaRPr lang="it-IT" sz="2800" b="1" spc="-15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3700"/>
              </a:lnSpc>
              <a:spcBef>
                <a:spcPts val="1800"/>
              </a:spcBef>
            </a:pP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3600" b="1" spc="-15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verità è «nascosta», poiché le parabole 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stimolano a cercare il senso spirituale, il punto focale/centrale: chi </a:t>
            </a:r>
            <a:r>
              <a:rPr lang="it-IT" sz="3600" b="1" spc="-15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era interessato 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ascoltava </a:t>
            </a:r>
            <a:r>
              <a:rPr lang="it-IT" sz="3600" b="1" spc="-15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parabola senza 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capirci nulla.    </a:t>
            </a:r>
            <a:endParaRPr lang="it-IT" sz="3600" b="1" i="1" u="sng" spc="-15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2970"/>
            <a:ext cx="2903621" cy="233550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1670009" y="6047419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i="1" u="sng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</a:t>
            </a:r>
            <a:endParaRPr lang="it-IT" sz="5400" b="1" i="1" u="sng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005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575</Words>
  <Application>Microsoft Office PowerPoint</Application>
  <PresentationFormat>Widescreen</PresentationFormat>
  <Paragraphs>83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Domenico Caramia</dc:creator>
  <cp:lastModifiedBy>Domenico Caramia</cp:lastModifiedBy>
  <cp:revision>15</cp:revision>
  <dcterms:created xsi:type="dcterms:W3CDTF">2017-07-31T16:54:51Z</dcterms:created>
  <dcterms:modified xsi:type="dcterms:W3CDTF">2017-08-06T14:45:19Z</dcterms:modified>
</cp:coreProperties>
</file>